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Lst>
  <p:notesMasterIdLst>
    <p:notesMasterId r:id="rId24"/>
  </p:notesMasterIdLst>
  <p:handoutMasterIdLst>
    <p:handoutMasterId r:id="rId25"/>
  </p:handoutMasterIdLst>
  <p:sldIdLst>
    <p:sldId id="256" r:id="rId3"/>
    <p:sldId id="311" r:id="rId4"/>
    <p:sldId id="277" r:id="rId5"/>
    <p:sldId id="283" r:id="rId6"/>
    <p:sldId id="278" r:id="rId7"/>
    <p:sldId id="312" r:id="rId8"/>
    <p:sldId id="299" r:id="rId9"/>
    <p:sldId id="300" r:id="rId10"/>
    <p:sldId id="307" r:id="rId11"/>
    <p:sldId id="308" r:id="rId12"/>
    <p:sldId id="313" r:id="rId13"/>
    <p:sldId id="301" r:id="rId14"/>
    <p:sldId id="302" r:id="rId15"/>
    <p:sldId id="303" r:id="rId16"/>
    <p:sldId id="314" r:id="rId17"/>
    <p:sldId id="304" r:id="rId18"/>
    <p:sldId id="315" r:id="rId19"/>
    <p:sldId id="305" r:id="rId20"/>
    <p:sldId id="306" r:id="rId21"/>
    <p:sldId id="316" r:id="rId22"/>
    <p:sldId id="28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 id="2" name="Bushra Jaleel" initials="BJ" lastIdx="1" clrIdx="2">
    <p:extLst>
      <p:ext uri="{19B8F6BF-5375-455C-9EA6-DF929625EA0E}">
        <p15:presenceInfo xmlns:p15="http://schemas.microsoft.com/office/powerpoint/2012/main" userId="S-1-5-21-2802246562-1356061355-964351057-245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5252"/>
    <a:srgbClr val="D24726"/>
    <a:srgbClr val="D2B4A6"/>
    <a:srgbClr val="734F29"/>
    <a:srgbClr val="DD462F"/>
    <a:srgbClr val="AEB785"/>
    <a:srgbClr val="EFD5A2"/>
    <a:srgbClr val="3B3026"/>
    <a:srgbClr val="ECE1CA"/>
    <a:srgbClr val="7955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00" autoAdjust="0"/>
    <p:restoredTop sz="81688" autoAdjust="0"/>
  </p:normalViewPr>
  <p:slideViewPr>
    <p:cSldViewPr snapToGrid="0">
      <p:cViewPr varScale="1">
        <p:scale>
          <a:sx n="72" d="100"/>
          <a:sy n="72" d="100"/>
        </p:scale>
        <p:origin x="1219" y="72"/>
      </p:cViewPr>
      <p:guideLst>
        <p:guide orient="horz" pos="2160"/>
        <p:guide pos="3840"/>
      </p:guideLst>
    </p:cSldViewPr>
  </p:slideViewPr>
  <p:notesTextViewPr>
    <p:cViewPr>
      <p:scale>
        <a:sx n="1" d="1"/>
        <a:sy n="1" d="1"/>
      </p:scale>
      <p:origin x="0" y="0"/>
    </p:cViewPr>
  </p:notesTextViewPr>
  <p:notesViewPr>
    <p:cSldViewPr snapToGrid="0">
      <p:cViewPr varScale="1">
        <p:scale>
          <a:sx n="54" d="100"/>
          <a:sy n="54" d="100"/>
        </p:scale>
        <p:origin x="2820"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C431EC-DC13-456D-A71E-08D0258BE4FE}" type="doc">
      <dgm:prSet loTypeId="urn:microsoft.com/office/officeart/2005/8/layout/hierarchy2" loCatId="hierarchy" qsTypeId="urn:microsoft.com/office/officeart/2005/8/quickstyle/simple1" qsCatId="simple" csTypeId="urn:microsoft.com/office/officeart/2005/8/colors/colorful4" csCatId="colorful" phldr="1"/>
      <dgm:spPr/>
      <dgm:t>
        <a:bodyPr/>
        <a:lstStyle/>
        <a:p>
          <a:endParaRPr lang="en-US"/>
        </a:p>
      </dgm:t>
    </dgm:pt>
    <dgm:pt modelId="{795D118B-3B4E-4293-AF41-73BD224EBBC5}">
      <dgm:prSet phldrT="[Text]" custT="1"/>
      <dgm:spPr/>
      <dgm:t>
        <a:bodyPr/>
        <a:lstStyle/>
        <a:p>
          <a:r>
            <a:rPr lang="en-US" sz="2800" dirty="0" smtClean="0"/>
            <a:t>Data Editing</a:t>
          </a:r>
          <a:endParaRPr lang="en-US" sz="2800" dirty="0"/>
        </a:p>
      </dgm:t>
    </dgm:pt>
    <dgm:pt modelId="{71D2653A-2336-4DE3-85B4-A6CC9F744C07}" type="parTrans" cxnId="{8B022069-BA28-4286-B12C-1F9E6FF2C54B}">
      <dgm:prSet/>
      <dgm:spPr/>
      <dgm:t>
        <a:bodyPr/>
        <a:lstStyle/>
        <a:p>
          <a:endParaRPr lang="en-US" sz="1000"/>
        </a:p>
      </dgm:t>
    </dgm:pt>
    <dgm:pt modelId="{A5EA12F3-D717-4195-9DC7-FFA8078AC184}" type="sibTrans" cxnId="{8B022069-BA28-4286-B12C-1F9E6FF2C54B}">
      <dgm:prSet/>
      <dgm:spPr/>
      <dgm:t>
        <a:bodyPr/>
        <a:lstStyle/>
        <a:p>
          <a:endParaRPr lang="en-US" sz="1000"/>
        </a:p>
      </dgm:t>
    </dgm:pt>
    <dgm:pt modelId="{E6EB2E85-07EC-4564-947C-728A1B70DAB8}">
      <dgm:prSet phldrT="[Text]" custT="1"/>
      <dgm:spPr/>
      <dgm:t>
        <a:bodyPr/>
        <a:lstStyle/>
        <a:p>
          <a:r>
            <a:rPr lang="en-US" sz="2800" dirty="0" smtClean="0"/>
            <a:t>Field Editing</a:t>
          </a:r>
          <a:endParaRPr lang="en-US" sz="2800" dirty="0"/>
        </a:p>
      </dgm:t>
    </dgm:pt>
    <dgm:pt modelId="{44914F06-7881-4C1D-ADF5-61B7C91A02F0}" type="parTrans" cxnId="{33234BEA-2FB1-4C96-A16B-F5A241C37C82}">
      <dgm:prSet custT="1"/>
      <dgm:spPr/>
      <dgm:t>
        <a:bodyPr/>
        <a:lstStyle/>
        <a:p>
          <a:endParaRPr lang="en-US" sz="100"/>
        </a:p>
      </dgm:t>
    </dgm:pt>
    <dgm:pt modelId="{A8E4C24C-F3EE-47EF-9B97-631D112899B6}" type="sibTrans" cxnId="{33234BEA-2FB1-4C96-A16B-F5A241C37C82}">
      <dgm:prSet/>
      <dgm:spPr/>
      <dgm:t>
        <a:bodyPr/>
        <a:lstStyle/>
        <a:p>
          <a:endParaRPr lang="en-US" sz="1000"/>
        </a:p>
      </dgm:t>
    </dgm:pt>
    <dgm:pt modelId="{BC44BF2B-BD85-4C16-B22E-35C8F0366036}">
      <dgm:prSet phldrT="[Text]" custT="1"/>
      <dgm:spPr/>
      <dgm:t>
        <a:bodyPr/>
        <a:lstStyle/>
        <a:p>
          <a:r>
            <a:rPr lang="en-US" sz="2800" dirty="0" smtClean="0"/>
            <a:t>Central Editing</a:t>
          </a:r>
          <a:endParaRPr lang="en-US" sz="2800" dirty="0"/>
        </a:p>
      </dgm:t>
    </dgm:pt>
    <dgm:pt modelId="{DE49C4F9-496D-4989-BC6B-53E59F0D531D}" type="parTrans" cxnId="{BC1D5622-14B2-4307-858A-9A8122522A49}">
      <dgm:prSet custT="1"/>
      <dgm:spPr/>
      <dgm:t>
        <a:bodyPr/>
        <a:lstStyle/>
        <a:p>
          <a:endParaRPr lang="en-US" sz="100"/>
        </a:p>
      </dgm:t>
    </dgm:pt>
    <dgm:pt modelId="{6FF0064B-7333-4D6C-9144-149F0BB6ED34}" type="sibTrans" cxnId="{BC1D5622-14B2-4307-858A-9A8122522A49}">
      <dgm:prSet/>
      <dgm:spPr/>
      <dgm:t>
        <a:bodyPr/>
        <a:lstStyle/>
        <a:p>
          <a:endParaRPr lang="en-US" sz="1000"/>
        </a:p>
      </dgm:t>
    </dgm:pt>
    <dgm:pt modelId="{992A9891-FB8F-43AB-BD02-F78C5D70FB52}" type="pres">
      <dgm:prSet presAssocID="{D3C431EC-DC13-456D-A71E-08D0258BE4FE}" presName="diagram" presStyleCnt="0">
        <dgm:presLayoutVars>
          <dgm:chPref val="1"/>
          <dgm:dir/>
          <dgm:animOne val="branch"/>
          <dgm:animLvl val="lvl"/>
          <dgm:resizeHandles val="exact"/>
        </dgm:presLayoutVars>
      </dgm:prSet>
      <dgm:spPr/>
      <dgm:t>
        <a:bodyPr/>
        <a:lstStyle/>
        <a:p>
          <a:endParaRPr lang="en-US"/>
        </a:p>
      </dgm:t>
    </dgm:pt>
    <dgm:pt modelId="{74E71C0C-A899-469D-838D-1B97BEDF00AB}" type="pres">
      <dgm:prSet presAssocID="{795D118B-3B4E-4293-AF41-73BD224EBBC5}" presName="root1" presStyleCnt="0"/>
      <dgm:spPr/>
    </dgm:pt>
    <dgm:pt modelId="{C41F5040-35B8-4559-971A-8ABEB5499DCE}" type="pres">
      <dgm:prSet presAssocID="{795D118B-3B4E-4293-AF41-73BD224EBBC5}" presName="LevelOneTextNode" presStyleLbl="node0" presStyleIdx="0" presStyleCnt="1">
        <dgm:presLayoutVars>
          <dgm:chPref val="3"/>
        </dgm:presLayoutVars>
      </dgm:prSet>
      <dgm:spPr/>
      <dgm:t>
        <a:bodyPr/>
        <a:lstStyle/>
        <a:p>
          <a:endParaRPr lang="en-US"/>
        </a:p>
      </dgm:t>
    </dgm:pt>
    <dgm:pt modelId="{5F1309A0-423E-46D9-8A23-B23E41EB0906}" type="pres">
      <dgm:prSet presAssocID="{795D118B-3B4E-4293-AF41-73BD224EBBC5}" presName="level2hierChild" presStyleCnt="0"/>
      <dgm:spPr/>
    </dgm:pt>
    <dgm:pt modelId="{CCF75C8A-F898-483C-82A3-1E42C3758BB6}" type="pres">
      <dgm:prSet presAssocID="{44914F06-7881-4C1D-ADF5-61B7C91A02F0}" presName="conn2-1" presStyleLbl="parChTrans1D2" presStyleIdx="0" presStyleCnt="2"/>
      <dgm:spPr/>
      <dgm:t>
        <a:bodyPr/>
        <a:lstStyle/>
        <a:p>
          <a:endParaRPr lang="en-US"/>
        </a:p>
      </dgm:t>
    </dgm:pt>
    <dgm:pt modelId="{C0883A52-560D-4F9B-9EF3-21AAC925E3BC}" type="pres">
      <dgm:prSet presAssocID="{44914F06-7881-4C1D-ADF5-61B7C91A02F0}" presName="connTx" presStyleLbl="parChTrans1D2" presStyleIdx="0" presStyleCnt="2"/>
      <dgm:spPr/>
      <dgm:t>
        <a:bodyPr/>
        <a:lstStyle/>
        <a:p>
          <a:endParaRPr lang="en-US"/>
        </a:p>
      </dgm:t>
    </dgm:pt>
    <dgm:pt modelId="{FFD9A804-D9CC-4050-9192-7C5AC0819A7C}" type="pres">
      <dgm:prSet presAssocID="{E6EB2E85-07EC-4564-947C-728A1B70DAB8}" presName="root2" presStyleCnt="0"/>
      <dgm:spPr/>
    </dgm:pt>
    <dgm:pt modelId="{5E16584A-9A32-41C4-97FA-EC12D62AA5A1}" type="pres">
      <dgm:prSet presAssocID="{E6EB2E85-07EC-4564-947C-728A1B70DAB8}" presName="LevelTwoTextNode" presStyleLbl="node2" presStyleIdx="0" presStyleCnt="2">
        <dgm:presLayoutVars>
          <dgm:chPref val="3"/>
        </dgm:presLayoutVars>
      </dgm:prSet>
      <dgm:spPr/>
      <dgm:t>
        <a:bodyPr/>
        <a:lstStyle/>
        <a:p>
          <a:endParaRPr lang="en-US"/>
        </a:p>
      </dgm:t>
    </dgm:pt>
    <dgm:pt modelId="{37ECEB52-809B-467F-AD53-3BAA9AB2AA64}" type="pres">
      <dgm:prSet presAssocID="{E6EB2E85-07EC-4564-947C-728A1B70DAB8}" presName="level3hierChild" presStyleCnt="0"/>
      <dgm:spPr/>
    </dgm:pt>
    <dgm:pt modelId="{E593369D-6642-431C-A6AF-4B067B328A4C}" type="pres">
      <dgm:prSet presAssocID="{DE49C4F9-496D-4989-BC6B-53E59F0D531D}" presName="conn2-1" presStyleLbl="parChTrans1D2" presStyleIdx="1" presStyleCnt="2"/>
      <dgm:spPr/>
      <dgm:t>
        <a:bodyPr/>
        <a:lstStyle/>
        <a:p>
          <a:endParaRPr lang="en-US"/>
        </a:p>
      </dgm:t>
    </dgm:pt>
    <dgm:pt modelId="{05FADF96-1473-450F-A01E-F1BAB5CFC04F}" type="pres">
      <dgm:prSet presAssocID="{DE49C4F9-496D-4989-BC6B-53E59F0D531D}" presName="connTx" presStyleLbl="parChTrans1D2" presStyleIdx="1" presStyleCnt="2"/>
      <dgm:spPr/>
      <dgm:t>
        <a:bodyPr/>
        <a:lstStyle/>
        <a:p>
          <a:endParaRPr lang="en-US"/>
        </a:p>
      </dgm:t>
    </dgm:pt>
    <dgm:pt modelId="{B91CC912-42FF-4E75-B505-7C7F7FC44F3C}" type="pres">
      <dgm:prSet presAssocID="{BC44BF2B-BD85-4C16-B22E-35C8F0366036}" presName="root2" presStyleCnt="0"/>
      <dgm:spPr/>
    </dgm:pt>
    <dgm:pt modelId="{C2698F99-06E9-4C07-849E-FC5241F04C05}" type="pres">
      <dgm:prSet presAssocID="{BC44BF2B-BD85-4C16-B22E-35C8F0366036}" presName="LevelTwoTextNode" presStyleLbl="node2" presStyleIdx="1" presStyleCnt="2">
        <dgm:presLayoutVars>
          <dgm:chPref val="3"/>
        </dgm:presLayoutVars>
      </dgm:prSet>
      <dgm:spPr/>
      <dgm:t>
        <a:bodyPr/>
        <a:lstStyle/>
        <a:p>
          <a:endParaRPr lang="en-US"/>
        </a:p>
      </dgm:t>
    </dgm:pt>
    <dgm:pt modelId="{209B16C8-F344-412E-A420-EF800E1929F7}" type="pres">
      <dgm:prSet presAssocID="{BC44BF2B-BD85-4C16-B22E-35C8F0366036}" presName="level3hierChild" presStyleCnt="0"/>
      <dgm:spPr/>
    </dgm:pt>
  </dgm:ptLst>
  <dgm:cxnLst>
    <dgm:cxn modelId="{D4703A4A-1DCE-40CF-8691-833114A10286}" type="presOf" srcId="{E6EB2E85-07EC-4564-947C-728A1B70DAB8}" destId="{5E16584A-9A32-41C4-97FA-EC12D62AA5A1}" srcOrd="0" destOrd="0" presId="urn:microsoft.com/office/officeart/2005/8/layout/hierarchy2"/>
    <dgm:cxn modelId="{ED233366-BACB-4378-B2CA-FDDEFEAF7D13}" type="presOf" srcId="{44914F06-7881-4C1D-ADF5-61B7C91A02F0}" destId="{CCF75C8A-F898-483C-82A3-1E42C3758BB6}" srcOrd="0" destOrd="0" presId="urn:microsoft.com/office/officeart/2005/8/layout/hierarchy2"/>
    <dgm:cxn modelId="{8B022069-BA28-4286-B12C-1F9E6FF2C54B}" srcId="{D3C431EC-DC13-456D-A71E-08D0258BE4FE}" destId="{795D118B-3B4E-4293-AF41-73BD224EBBC5}" srcOrd="0" destOrd="0" parTransId="{71D2653A-2336-4DE3-85B4-A6CC9F744C07}" sibTransId="{A5EA12F3-D717-4195-9DC7-FFA8078AC184}"/>
    <dgm:cxn modelId="{1A9E26B4-3438-4E5C-8F0D-E2F425683F67}" type="presOf" srcId="{44914F06-7881-4C1D-ADF5-61B7C91A02F0}" destId="{C0883A52-560D-4F9B-9EF3-21AAC925E3BC}" srcOrd="1" destOrd="0" presId="urn:microsoft.com/office/officeart/2005/8/layout/hierarchy2"/>
    <dgm:cxn modelId="{B9636057-79C5-439E-8868-45C6CA49A9BE}" type="presOf" srcId="{DE49C4F9-496D-4989-BC6B-53E59F0D531D}" destId="{E593369D-6642-431C-A6AF-4B067B328A4C}" srcOrd="0" destOrd="0" presId="urn:microsoft.com/office/officeart/2005/8/layout/hierarchy2"/>
    <dgm:cxn modelId="{CF98C47D-60F6-473C-A4AD-8823A9F2BD33}" type="presOf" srcId="{BC44BF2B-BD85-4C16-B22E-35C8F0366036}" destId="{C2698F99-06E9-4C07-849E-FC5241F04C05}" srcOrd="0" destOrd="0" presId="urn:microsoft.com/office/officeart/2005/8/layout/hierarchy2"/>
    <dgm:cxn modelId="{8A964108-11FC-450B-8641-96460F876058}" type="presOf" srcId="{795D118B-3B4E-4293-AF41-73BD224EBBC5}" destId="{C41F5040-35B8-4559-971A-8ABEB5499DCE}" srcOrd="0" destOrd="0" presId="urn:microsoft.com/office/officeart/2005/8/layout/hierarchy2"/>
    <dgm:cxn modelId="{BC1D5622-14B2-4307-858A-9A8122522A49}" srcId="{795D118B-3B4E-4293-AF41-73BD224EBBC5}" destId="{BC44BF2B-BD85-4C16-B22E-35C8F0366036}" srcOrd="1" destOrd="0" parTransId="{DE49C4F9-496D-4989-BC6B-53E59F0D531D}" sibTransId="{6FF0064B-7333-4D6C-9144-149F0BB6ED34}"/>
    <dgm:cxn modelId="{FC15DEA3-46A8-4D95-90EE-B4C6347556BA}" type="presOf" srcId="{D3C431EC-DC13-456D-A71E-08D0258BE4FE}" destId="{992A9891-FB8F-43AB-BD02-F78C5D70FB52}" srcOrd="0" destOrd="0" presId="urn:microsoft.com/office/officeart/2005/8/layout/hierarchy2"/>
    <dgm:cxn modelId="{27DC191D-0565-4B02-B96F-02F846335A30}" type="presOf" srcId="{DE49C4F9-496D-4989-BC6B-53E59F0D531D}" destId="{05FADF96-1473-450F-A01E-F1BAB5CFC04F}" srcOrd="1" destOrd="0" presId="urn:microsoft.com/office/officeart/2005/8/layout/hierarchy2"/>
    <dgm:cxn modelId="{33234BEA-2FB1-4C96-A16B-F5A241C37C82}" srcId="{795D118B-3B4E-4293-AF41-73BD224EBBC5}" destId="{E6EB2E85-07EC-4564-947C-728A1B70DAB8}" srcOrd="0" destOrd="0" parTransId="{44914F06-7881-4C1D-ADF5-61B7C91A02F0}" sibTransId="{A8E4C24C-F3EE-47EF-9B97-631D112899B6}"/>
    <dgm:cxn modelId="{4BFEDB38-1089-4FBC-A6E5-319219C689E6}" type="presParOf" srcId="{992A9891-FB8F-43AB-BD02-F78C5D70FB52}" destId="{74E71C0C-A899-469D-838D-1B97BEDF00AB}" srcOrd="0" destOrd="0" presId="urn:microsoft.com/office/officeart/2005/8/layout/hierarchy2"/>
    <dgm:cxn modelId="{A84122F9-FA86-46E9-B3E2-494D73D3B89E}" type="presParOf" srcId="{74E71C0C-A899-469D-838D-1B97BEDF00AB}" destId="{C41F5040-35B8-4559-971A-8ABEB5499DCE}" srcOrd="0" destOrd="0" presId="urn:microsoft.com/office/officeart/2005/8/layout/hierarchy2"/>
    <dgm:cxn modelId="{3B56A143-51AE-4B7B-89F3-8B65D1A7F8A5}" type="presParOf" srcId="{74E71C0C-A899-469D-838D-1B97BEDF00AB}" destId="{5F1309A0-423E-46D9-8A23-B23E41EB0906}" srcOrd="1" destOrd="0" presId="urn:microsoft.com/office/officeart/2005/8/layout/hierarchy2"/>
    <dgm:cxn modelId="{D69971EB-533D-44B0-BDDA-84C4DCBA1F9C}" type="presParOf" srcId="{5F1309A0-423E-46D9-8A23-B23E41EB0906}" destId="{CCF75C8A-F898-483C-82A3-1E42C3758BB6}" srcOrd="0" destOrd="0" presId="urn:microsoft.com/office/officeart/2005/8/layout/hierarchy2"/>
    <dgm:cxn modelId="{4C3A557C-3985-4D02-8221-4B8221B12781}" type="presParOf" srcId="{CCF75C8A-F898-483C-82A3-1E42C3758BB6}" destId="{C0883A52-560D-4F9B-9EF3-21AAC925E3BC}" srcOrd="0" destOrd="0" presId="urn:microsoft.com/office/officeart/2005/8/layout/hierarchy2"/>
    <dgm:cxn modelId="{E05AF2E0-6DC7-48E2-B1AA-3975A2924C1B}" type="presParOf" srcId="{5F1309A0-423E-46D9-8A23-B23E41EB0906}" destId="{FFD9A804-D9CC-4050-9192-7C5AC0819A7C}" srcOrd="1" destOrd="0" presId="urn:microsoft.com/office/officeart/2005/8/layout/hierarchy2"/>
    <dgm:cxn modelId="{900CD4DB-FBAE-4201-A5E8-CA7B5E9595F0}" type="presParOf" srcId="{FFD9A804-D9CC-4050-9192-7C5AC0819A7C}" destId="{5E16584A-9A32-41C4-97FA-EC12D62AA5A1}" srcOrd="0" destOrd="0" presId="urn:microsoft.com/office/officeart/2005/8/layout/hierarchy2"/>
    <dgm:cxn modelId="{3F1038F2-8328-4648-8279-65D88640D860}" type="presParOf" srcId="{FFD9A804-D9CC-4050-9192-7C5AC0819A7C}" destId="{37ECEB52-809B-467F-AD53-3BAA9AB2AA64}" srcOrd="1" destOrd="0" presId="urn:microsoft.com/office/officeart/2005/8/layout/hierarchy2"/>
    <dgm:cxn modelId="{620015DA-EAC9-4749-B69C-A0380F771A24}" type="presParOf" srcId="{5F1309A0-423E-46D9-8A23-B23E41EB0906}" destId="{E593369D-6642-431C-A6AF-4B067B328A4C}" srcOrd="2" destOrd="0" presId="urn:microsoft.com/office/officeart/2005/8/layout/hierarchy2"/>
    <dgm:cxn modelId="{2E2110E8-D215-4948-A371-D38B76203A3B}" type="presParOf" srcId="{E593369D-6642-431C-A6AF-4B067B328A4C}" destId="{05FADF96-1473-450F-A01E-F1BAB5CFC04F}" srcOrd="0" destOrd="0" presId="urn:microsoft.com/office/officeart/2005/8/layout/hierarchy2"/>
    <dgm:cxn modelId="{44D2D311-DC8A-4510-9A32-2EB3A9E23343}" type="presParOf" srcId="{5F1309A0-423E-46D9-8A23-B23E41EB0906}" destId="{B91CC912-42FF-4E75-B505-7C7F7FC44F3C}" srcOrd="3" destOrd="0" presId="urn:microsoft.com/office/officeart/2005/8/layout/hierarchy2"/>
    <dgm:cxn modelId="{28C62C91-A53B-438D-9258-EE7AB3CFB452}" type="presParOf" srcId="{B91CC912-42FF-4E75-B505-7C7F7FC44F3C}" destId="{C2698F99-06E9-4C07-849E-FC5241F04C05}" srcOrd="0" destOrd="0" presId="urn:microsoft.com/office/officeart/2005/8/layout/hierarchy2"/>
    <dgm:cxn modelId="{56388B43-0259-435D-8714-86F0B41774A9}" type="presParOf" srcId="{B91CC912-42FF-4E75-B505-7C7F7FC44F3C}" destId="{209B16C8-F344-412E-A420-EF800E1929F7}"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A08F7F-B917-4F61-B030-949E4D64262D}" type="slidenum">
              <a:rPr lang="en-US" smtClean="0"/>
              <a:t>‹#›</a:t>
            </a:fld>
            <a:endParaRPr lang="en-US"/>
          </a:p>
        </p:txBody>
      </p:sp>
    </p:spTree>
    <p:extLst>
      <p:ext uri="{BB962C8B-B14F-4D97-AF65-F5344CB8AC3E}">
        <p14:creationId xmlns:p14="http://schemas.microsoft.com/office/powerpoint/2010/main" val="8775905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2/1/2020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a:t>
            </a:fld>
            <a:endParaRPr lang="en-US"/>
          </a:p>
        </p:txBody>
      </p:sp>
    </p:spTree>
    <p:extLst>
      <p:ext uri="{BB962C8B-B14F-4D97-AF65-F5344CB8AC3E}">
        <p14:creationId xmlns:p14="http://schemas.microsoft.com/office/powerpoint/2010/main" val="101176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4</a:t>
            </a:fld>
            <a:endParaRPr lang="en-US"/>
          </a:p>
        </p:txBody>
      </p:sp>
    </p:spTree>
    <p:extLst>
      <p:ext uri="{BB962C8B-B14F-4D97-AF65-F5344CB8AC3E}">
        <p14:creationId xmlns:p14="http://schemas.microsoft.com/office/powerpoint/2010/main" val="3247266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5</a:t>
            </a:fld>
            <a:endParaRPr lang="en-US"/>
          </a:p>
        </p:txBody>
      </p:sp>
    </p:spTree>
    <p:extLst>
      <p:ext uri="{BB962C8B-B14F-4D97-AF65-F5344CB8AC3E}">
        <p14:creationId xmlns:p14="http://schemas.microsoft.com/office/powerpoint/2010/main" val="22031498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6</a:t>
            </a:fld>
            <a:endParaRPr lang="en-US"/>
          </a:p>
        </p:txBody>
      </p:sp>
    </p:spTree>
    <p:extLst>
      <p:ext uri="{BB962C8B-B14F-4D97-AF65-F5344CB8AC3E}">
        <p14:creationId xmlns:p14="http://schemas.microsoft.com/office/powerpoint/2010/main" val="2423656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7</a:t>
            </a:fld>
            <a:endParaRPr lang="en-US"/>
          </a:p>
        </p:txBody>
      </p:sp>
    </p:spTree>
    <p:extLst>
      <p:ext uri="{BB962C8B-B14F-4D97-AF65-F5344CB8AC3E}">
        <p14:creationId xmlns:p14="http://schemas.microsoft.com/office/powerpoint/2010/main" val="13357435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021802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9</a:t>
            </a:fld>
            <a:endParaRPr lang="en-US"/>
          </a:p>
        </p:txBody>
      </p:sp>
    </p:spTree>
    <p:extLst>
      <p:ext uri="{BB962C8B-B14F-4D97-AF65-F5344CB8AC3E}">
        <p14:creationId xmlns:p14="http://schemas.microsoft.com/office/powerpoint/2010/main" val="17796910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10</a:t>
            </a:fld>
            <a:endParaRPr lang="en-US"/>
          </a:p>
        </p:txBody>
      </p:sp>
    </p:spTree>
    <p:extLst>
      <p:ext uri="{BB962C8B-B14F-4D97-AF65-F5344CB8AC3E}">
        <p14:creationId xmlns:p14="http://schemas.microsoft.com/office/powerpoint/2010/main" val="3638079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5380500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0865032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14</a:t>
            </a:fld>
            <a:endParaRPr lang="en-US"/>
          </a:p>
        </p:txBody>
      </p:sp>
    </p:spTree>
    <p:extLst>
      <p:ext uri="{BB962C8B-B14F-4D97-AF65-F5344CB8AC3E}">
        <p14:creationId xmlns:p14="http://schemas.microsoft.com/office/powerpoint/2010/main" val="3945137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16</a:t>
            </a:fld>
            <a:endParaRPr lang="en-US"/>
          </a:p>
        </p:txBody>
      </p:sp>
    </p:spTree>
    <p:extLst>
      <p:ext uri="{BB962C8B-B14F-4D97-AF65-F5344CB8AC3E}">
        <p14:creationId xmlns:p14="http://schemas.microsoft.com/office/powerpoint/2010/main" val="33129899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17</a:t>
            </a:fld>
            <a:endParaRPr lang="en-US"/>
          </a:p>
        </p:txBody>
      </p:sp>
    </p:spTree>
    <p:extLst>
      <p:ext uri="{BB962C8B-B14F-4D97-AF65-F5344CB8AC3E}">
        <p14:creationId xmlns:p14="http://schemas.microsoft.com/office/powerpoint/2010/main" val="22612976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18</a:t>
            </a:fld>
            <a:endParaRPr lang="en-US"/>
          </a:p>
        </p:txBody>
      </p:sp>
    </p:spTree>
    <p:extLst>
      <p:ext uri="{BB962C8B-B14F-4D97-AF65-F5344CB8AC3E}">
        <p14:creationId xmlns:p14="http://schemas.microsoft.com/office/powerpoint/2010/main" val="31466446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19</a:t>
            </a:fld>
            <a:endParaRPr lang="en-US"/>
          </a:p>
        </p:txBody>
      </p:sp>
    </p:spTree>
    <p:extLst>
      <p:ext uri="{BB962C8B-B14F-4D97-AF65-F5344CB8AC3E}">
        <p14:creationId xmlns:p14="http://schemas.microsoft.com/office/powerpoint/2010/main" val="40314994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21</a:t>
            </a:fld>
            <a:endParaRPr lang="en-US"/>
          </a:p>
        </p:txBody>
      </p:sp>
    </p:spTree>
    <p:extLst>
      <p:ext uri="{BB962C8B-B14F-4D97-AF65-F5344CB8AC3E}">
        <p14:creationId xmlns:p14="http://schemas.microsoft.com/office/powerpoint/2010/main" val="2503489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838200" y="2061006"/>
            <a:ext cx="10515600" cy="2387600"/>
          </a:xfrm>
        </p:spPr>
        <p:txBody>
          <a:bodyPr anchor="b">
            <a:normAutofit/>
          </a:bodyPr>
          <a:lstStyle>
            <a:lvl1pPr algn="l">
              <a:defRPr sz="540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38202" y="5110609"/>
            <a:ext cx="6705599" cy="1137793"/>
          </a:xfrm>
        </p:spPr>
        <p:txBody>
          <a:bodyPr>
            <a:normAutofit/>
          </a:bodyPr>
          <a:lstStyle>
            <a:lvl1pPr marL="0" indent="0" algn="l">
              <a:lnSpc>
                <a:spcPct val="150000"/>
              </a:lnSpc>
              <a:spcBef>
                <a:spcPts val="600"/>
              </a:spcBef>
              <a:buNone/>
              <a:defRPr sz="2800">
                <a:solidFill>
                  <a:srgbClr val="52525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8BEEBAAA-29B5-4AF5-BC5F-7E580C29002D}" type="datetimeFigureOut">
              <a:rPr lang="en-US" smtClean="0"/>
              <a:t>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4866468"/>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4434" y="0"/>
            <a:ext cx="10749367" cy="1208868"/>
          </a:xfrm>
        </p:spPr>
        <p:txBody>
          <a:bodyPr anchor="b">
            <a:normAutofit/>
          </a:bodyPr>
          <a:lstStyle>
            <a:lvl1pPr>
              <a:defRPr sz="3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838201" y="1825625"/>
            <a:ext cx="4167753" cy="4351338"/>
          </a:xfrm>
        </p:spPr>
        <p:txBody>
          <a:bodyPr>
            <a:normAutofit/>
          </a:bodyPr>
          <a:lstStyle>
            <a:lvl1pPr marL="0" indent="0">
              <a:lnSpc>
                <a:spcPct val="150000"/>
              </a:lnSpc>
              <a:spcAft>
                <a:spcPts val="1200"/>
              </a:spcAft>
              <a:buNone/>
              <a:defRPr sz="1600">
                <a:solidFill>
                  <a:schemeClr val="bg1">
                    <a:lumMod val="50000"/>
                  </a:schemeClr>
                </a:solidFill>
              </a:defRPr>
            </a:lvl1pPr>
            <a:lvl2pPr>
              <a:lnSpc>
                <a:spcPct val="150000"/>
              </a:lnSpc>
              <a:spcAft>
                <a:spcPts val="1200"/>
              </a:spcAft>
              <a:defRPr sz="1400">
                <a:solidFill>
                  <a:schemeClr val="bg1">
                    <a:lumMod val="50000"/>
                  </a:schemeClr>
                </a:solidFill>
              </a:defRPr>
            </a:lvl2pPr>
            <a:lvl3pPr>
              <a:lnSpc>
                <a:spcPct val="150000"/>
              </a:lnSpc>
              <a:spcAft>
                <a:spcPts val="1200"/>
              </a:spcAft>
              <a:defRPr sz="1200">
                <a:solidFill>
                  <a:schemeClr val="bg1">
                    <a:lumMod val="50000"/>
                  </a:schemeClr>
                </a:solidFill>
              </a:defRPr>
            </a:lvl3pPr>
            <a:lvl4pPr>
              <a:lnSpc>
                <a:spcPct val="150000"/>
              </a:lnSpc>
              <a:spcAft>
                <a:spcPts val="1200"/>
              </a:spcAft>
              <a:defRPr sz="1100">
                <a:solidFill>
                  <a:schemeClr val="bg1">
                    <a:lumMod val="50000"/>
                  </a:schemeClr>
                </a:solidFill>
              </a:defRPr>
            </a:lvl4pPr>
            <a:lvl5pPr>
              <a:lnSpc>
                <a:spcPct val="150000"/>
              </a:lnSpc>
              <a:spcAft>
                <a:spcPts val="1200"/>
              </a:spcAft>
              <a:defRPr sz="1100">
                <a:solidFill>
                  <a:schemeClr val="bg1">
                    <a:lumMod val="50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BEEBAAA-29B5-4AF5-BC5F-7E580C29002D}" type="datetimeFigureOut">
              <a:rPr lang="en-US" smtClean="0"/>
              <a:t>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133285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1" y="2402238"/>
            <a:ext cx="4508715" cy="2187227"/>
          </a:xfrm>
        </p:spPr>
        <p:txBody>
          <a:bodyPr anchor="ctr">
            <a:noAutofit/>
          </a:bodyPr>
          <a:lstStyle>
            <a:lvl1pPr algn="l">
              <a:defRPr sz="4800">
                <a:solidFill>
                  <a:srgbClr val="52525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323308" y="2402237"/>
            <a:ext cx="5269424" cy="2187226"/>
          </a:xfrm>
        </p:spPr>
        <p:txBody>
          <a:bodyPr anchor="ctr">
            <a:normAutofit/>
          </a:bodyPr>
          <a:lstStyle>
            <a:lvl1pPr marL="0" indent="0">
              <a:lnSpc>
                <a:spcPct val="150000"/>
              </a:lnSpc>
              <a:buNone/>
              <a:defRPr sz="2800">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EEBAAA-29B5-4AF5-BC5F-7E580C29002D}" type="datetimeFigureOut">
              <a:rPr lang="en-US" smtClean="0"/>
              <a:t>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5656882" y="1709738"/>
            <a:ext cx="6535119" cy="357518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5" name="Date Placeholder 4"/>
          <p:cNvSpPr>
            <a:spLocks noGrp="1"/>
          </p:cNvSpPr>
          <p:nvPr>
            <p:ph type="dt" sz="half" idx="10"/>
          </p:nvPr>
        </p:nvSpPr>
        <p:spPr/>
        <p:txBody>
          <a:bodyPr/>
          <a:lstStyle/>
          <a:p>
            <a:fld id="{8BEEBAAA-29B5-4AF5-BC5F-7E580C29002D}" type="datetimeFigureOut">
              <a:rPr lang="en-US" smtClean="0"/>
              <a:t>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
        <p:nvSpPr>
          <p:cNvPr id="9" name="Rectangle 8"/>
          <p:cNvSpPr/>
          <p:nvPr userDrawn="1"/>
        </p:nvSpPr>
        <p:spPr>
          <a:xfrm>
            <a:off x="0" y="0"/>
            <a:ext cx="12192000" cy="133285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32822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0"/>
            <a:ext cx="10737851" cy="1228436"/>
          </a:xfrm>
        </p:spPr>
        <p:txBody>
          <a:bodyPr anchor="b">
            <a:normAutofit/>
          </a:bodyPr>
          <a:lstStyle>
            <a:lvl1pPr>
              <a:defRPr sz="3600">
                <a:solidFill>
                  <a:schemeClr val="bg1"/>
                </a:solidFill>
              </a:defRPr>
            </a:lvl1pPr>
          </a:lstStyle>
          <a:p>
            <a:r>
              <a:rPr lang="en-US" smtClean="0"/>
              <a:t>Click to edit Master title style</a:t>
            </a:r>
            <a:endParaRPr lang="en-US"/>
          </a:p>
        </p:txBody>
      </p:sp>
      <p:sp>
        <p:nvSpPr>
          <p:cNvPr id="3" name="Text Placeholder 2"/>
          <p:cNvSpPr>
            <a:spLocks noGrp="1"/>
          </p:cNvSpPr>
          <p:nvPr>
            <p:ph type="body" idx="1"/>
          </p:nvPr>
        </p:nvSpPr>
        <p:spPr>
          <a:xfrm>
            <a:off x="831851"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1851" y="2193927"/>
            <a:ext cx="5156200"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dirty="0"/>
          </a:p>
        </p:txBody>
      </p:sp>
      <p:sp>
        <p:nvSpPr>
          <p:cNvPr id="5" name="Text Placeholder 4"/>
          <p:cNvSpPr>
            <a:spLocks noGrp="1"/>
          </p:cNvSpPr>
          <p:nvPr>
            <p:ph type="body" sz="quarter" idx="3"/>
          </p:nvPr>
        </p:nvSpPr>
        <p:spPr>
          <a:xfrm>
            <a:off x="6189664"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9664" y="2193927"/>
            <a:ext cx="5157787"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7" name="Date Placeholder 6"/>
          <p:cNvSpPr>
            <a:spLocks noGrp="1"/>
          </p:cNvSpPr>
          <p:nvPr>
            <p:ph type="dt" sz="half" idx="10"/>
          </p:nvPr>
        </p:nvSpPr>
        <p:spPr/>
        <p:txBody>
          <a:bodyPr/>
          <a:lstStyle/>
          <a:p>
            <a:fld id="{8BEEBAAA-29B5-4AF5-BC5F-7E580C29002D}" type="datetimeFigureOut">
              <a:rPr lang="en-US" smtClean="0"/>
              <a:t>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60EDB8-5305-433F-BE41-D7A86D811DB3}" type="slidenum">
              <a:rPr lang="en-US" smtClean="0"/>
              <a:t>‹#›</a:t>
            </a:fld>
            <a:endParaRPr lang="en-US"/>
          </a:p>
        </p:txBody>
      </p:sp>
      <p:sp>
        <p:nvSpPr>
          <p:cNvPr id="11" name="Rectangle 10"/>
          <p:cNvSpPr/>
          <p:nvPr userDrawn="1"/>
        </p:nvSpPr>
        <p:spPr>
          <a:xfrm>
            <a:off x="0" y="13252"/>
            <a:ext cx="12192000" cy="133285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60602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BEEBAAA-29B5-4AF5-BC5F-7E580C29002D}" type="datetimeFigureOut">
              <a:rPr lang="en-US" smtClean="0"/>
              <a:t>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60EDB8-5305-433F-BE41-D7A86D811DB3}" type="slidenum">
              <a:rPr lang="en-US" smtClean="0"/>
              <a:t>‹#›</a:t>
            </a:fld>
            <a:endParaRPr lang="en-US"/>
          </a:p>
        </p:txBody>
      </p:sp>
      <p:sp>
        <p:nvSpPr>
          <p:cNvPr id="7" name="Rectangle 6"/>
          <p:cNvSpPr/>
          <p:nvPr userDrawn="1"/>
        </p:nvSpPr>
        <p:spPr>
          <a:xfrm>
            <a:off x="0" y="0"/>
            <a:ext cx="12192000" cy="133285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00814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EBAAA-29B5-4AF5-BC5F-7E580C29002D}" type="datetimeFigureOut">
              <a:rPr lang="en-US" smtClean="0"/>
              <a:t>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403743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smtClean="0"/>
              <a:t>Click to edit Master text styles</a:t>
            </a:r>
          </a:p>
          <a:p>
            <a:pPr marL="0" lvl="1" indent="0">
              <a:lnSpc>
                <a:spcPct val="150000"/>
              </a:lnSpc>
              <a:spcAft>
                <a:spcPts val="1200"/>
              </a:spcAft>
              <a:buNone/>
            </a:pPr>
            <a:r>
              <a:rPr lang="en-US" smtClean="0"/>
              <a:t>Second level</a:t>
            </a:r>
          </a:p>
          <a:p>
            <a:pPr marL="0" lvl="2" indent="0">
              <a:lnSpc>
                <a:spcPct val="150000"/>
              </a:lnSpc>
              <a:spcAft>
                <a:spcPts val="1200"/>
              </a:spcAft>
              <a:buNone/>
            </a:pPr>
            <a:r>
              <a:rPr lang="en-US" smtClean="0"/>
              <a:t>Third level</a:t>
            </a:r>
          </a:p>
          <a:p>
            <a:pPr marL="0" lvl="3" indent="0">
              <a:lnSpc>
                <a:spcPct val="150000"/>
              </a:lnSpc>
              <a:spcAft>
                <a:spcPts val="1200"/>
              </a:spcAft>
              <a:buNone/>
            </a:pPr>
            <a:r>
              <a:rPr lang="en-US" smtClean="0"/>
              <a:t>Fourth level</a:t>
            </a:r>
          </a:p>
          <a:p>
            <a:pPr marL="0" lvl="4" indent="0">
              <a:lnSpc>
                <a:spcPct val="150000"/>
              </a:lnSpc>
              <a:spcAft>
                <a:spcPts val="1200"/>
              </a:spcAft>
              <a:buNone/>
            </a:pPr>
            <a:r>
              <a:rPr lang="en-US" smtClean="0"/>
              <a:t>Fifth level</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17841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316109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EEBAAA-29B5-4AF5-BC5F-7E580C29002D}" type="datetimeFigureOut">
              <a:rPr lang="en-US" smtClean="0"/>
              <a:t>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1332854"/>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59692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Vertical Title 1"/>
          <p:cNvSpPr>
            <a:spLocks noGrp="1"/>
          </p:cNvSpPr>
          <p:nvPr>
            <p:ph type="title" orient="vert"/>
          </p:nvPr>
        </p:nvSpPr>
        <p:spPr>
          <a:xfrm>
            <a:off x="10215419" y="365125"/>
            <a:ext cx="1819564" cy="5811838"/>
          </a:xfrm>
        </p:spPr>
        <p:txBody>
          <a:bodyPr vert="eaVert" anchor="b">
            <a:normAutofit/>
          </a:bodyPr>
          <a:lstStyle>
            <a:lvl1pPr>
              <a:defRPr sz="3600">
                <a:solidFill>
                  <a:schemeClr val="bg1"/>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EEBAAA-29B5-4AF5-BC5F-7E580C29002D}" type="datetimeFigureOut">
              <a:rPr lang="en-US" smtClean="0"/>
              <a:t>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10095346" y="0"/>
            <a:ext cx="2096655" cy="6858000"/>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02266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EBAAA-29B5-4AF5-BC5F-7E580C29002D}" type="datetimeFigureOut">
              <a:rPr lang="en-US" smtClean="0"/>
              <a:t>2/1/2020</a:t>
            </a:fld>
            <a:endParaRPr lang="en-US"/>
          </a:p>
        </p:txBody>
      </p:sp>
      <p:sp>
        <p:nvSpPr>
          <p:cNvPr id="5" name="Footer Placeholder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0EDB8-5305-433F-BE41-D7A86D811DB3}" type="slidenum">
              <a:rPr lang="en-US" smtClean="0"/>
              <a:t>‹#›</a:t>
            </a:fld>
            <a:endParaRPr lang="en-US"/>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Data Coding &amp; Editing</a:t>
            </a:r>
            <a:endParaRPr lang="en-US" dirty="0"/>
          </a:p>
        </p:txBody>
      </p:sp>
      <p:sp>
        <p:nvSpPr>
          <p:cNvPr id="3" name="Subtitle 2"/>
          <p:cNvSpPr>
            <a:spLocks noGrp="1"/>
          </p:cNvSpPr>
          <p:nvPr>
            <p:ph type="subTitle" idx="1"/>
          </p:nvPr>
        </p:nvSpPr>
        <p:spPr/>
        <p:txBody>
          <a:bodyPr>
            <a:normAutofit/>
          </a:bodyPr>
          <a:lstStyle/>
          <a:p>
            <a:r>
              <a:rPr lang="en-US" b="1" dirty="0" smtClean="0"/>
              <a:t>Module 4.3</a:t>
            </a:r>
            <a:endParaRPr lang="en-US" b="1" dirty="0"/>
          </a:p>
        </p:txBody>
      </p:sp>
    </p:spTree>
    <p:extLst>
      <p:ext uri="{BB962C8B-B14F-4D97-AF65-F5344CB8AC3E}">
        <p14:creationId xmlns:p14="http://schemas.microsoft.com/office/powerpoint/2010/main" val="24718077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p:cNvSpPr txBox="1">
            <a:spLocks/>
          </p:cNvSpPr>
          <p:nvPr/>
        </p:nvSpPr>
        <p:spPr>
          <a:xfrm>
            <a:off x="7831913" y="5029201"/>
            <a:ext cx="4149071" cy="1600200"/>
          </a:xfrm>
          <a:prstGeom prst="rect">
            <a:avLst/>
          </a:prstGeom>
        </p:spPr>
        <p:txBody>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r"/>
            <a:r>
              <a:rPr lang="en-US" sz="3200" b="1" dirty="0">
                <a:solidFill>
                  <a:srgbClr val="525252"/>
                </a:solidFill>
              </a:rPr>
              <a:t>Making Data Ready for Analysis</a:t>
            </a:r>
          </a:p>
        </p:txBody>
      </p:sp>
      <p:cxnSp>
        <p:nvCxnSpPr>
          <p:cNvPr id="4" name="Straight Connector 3"/>
          <p:cNvCxnSpPr/>
          <p:nvPr/>
        </p:nvCxnSpPr>
        <p:spPr>
          <a:xfrm flipV="1">
            <a:off x="8023412" y="6224265"/>
            <a:ext cx="3966882" cy="0"/>
          </a:xfrm>
          <a:prstGeom prst="line">
            <a:avLst/>
          </a:prstGeom>
          <a:ln w="28575">
            <a:solidFill>
              <a:srgbClr val="525252"/>
            </a:solidFill>
          </a:ln>
        </p:spPr>
        <p:style>
          <a:lnRef idx="1">
            <a:schemeClr val="accent1"/>
          </a:lnRef>
          <a:fillRef idx="0">
            <a:schemeClr val="accent1"/>
          </a:fillRef>
          <a:effectRef idx="0">
            <a:schemeClr val="accent1"/>
          </a:effectRef>
          <a:fontRef idx="minor">
            <a:schemeClr val="tx1"/>
          </a:fontRef>
        </p:style>
      </p:cxnSp>
      <p:pic>
        <p:nvPicPr>
          <p:cNvPr id="18" name="Picture 8" descr="https://pptcrafter.files.wordpress.com/2012/03/color-check.png"/>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47441" y="2555949"/>
            <a:ext cx="1469684" cy="1636824"/>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bwMode="gray">
          <a:xfrm>
            <a:off x="2040502" y="2864591"/>
            <a:ext cx="2683562" cy="984885"/>
          </a:xfrm>
          <a:prstGeom prst="rect">
            <a:avLst/>
          </a:prstGeom>
        </p:spPr>
        <p:txBody>
          <a:bodyPr vert="horz" wrap="square" lIns="0" tIns="0" rIns="0" bIns="0" numCol="1" spcCol="228600" rtlCol="0">
            <a:spAutoFit/>
          </a:bodyPr>
          <a:lstStyle/>
          <a:p>
            <a:pPr marL="58738" lvl="1" indent="-58738" algn="ctr">
              <a:spcAft>
                <a:spcPts val="600"/>
              </a:spcAft>
              <a:buSzPct val="100000"/>
              <a:buFontTx/>
              <a:buChar char=" "/>
            </a:pPr>
            <a:r>
              <a:rPr lang="en" sz="3200" i="1" dirty="0" smtClean="0">
                <a:solidFill>
                  <a:schemeClr val="tx2"/>
                </a:solidFill>
                <a:latin typeface="Garamond" panose="02020404030301010803" pitchFamily="18" charset="0"/>
              </a:rPr>
              <a:t>Error Checking &amp; Verification</a:t>
            </a:r>
            <a:endParaRPr lang="en-US" sz="3200" i="1" dirty="0">
              <a:solidFill>
                <a:schemeClr val="tx2"/>
              </a:solidFill>
              <a:latin typeface="Garamond" panose="02020404030301010803" pitchFamily="18" charset="0"/>
            </a:endParaRPr>
          </a:p>
        </p:txBody>
      </p:sp>
      <p:sp>
        <p:nvSpPr>
          <p:cNvPr id="20" name="Oval 19"/>
          <p:cNvSpPr/>
          <p:nvPr/>
        </p:nvSpPr>
        <p:spPr bwMode="gray">
          <a:xfrm>
            <a:off x="1900616" y="1875367"/>
            <a:ext cx="2963335" cy="2963335"/>
          </a:xfrm>
          <a:prstGeom prst="ellipse">
            <a:avLst/>
          </a:prstGeom>
          <a:noFill/>
          <a:ln w="127000">
            <a:solidFill>
              <a:schemeClr val="bg2">
                <a:alpha val="50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nvGrpSpPr>
          <p:cNvPr id="21" name="Group 20"/>
          <p:cNvGrpSpPr/>
          <p:nvPr/>
        </p:nvGrpSpPr>
        <p:grpSpPr>
          <a:xfrm>
            <a:off x="0" y="1840723"/>
            <a:ext cx="2581431" cy="762001"/>
            <a:chOff x="522994" y="1349491"/>
            <a:chExt cx="2581431" cy="762001"/>
          </a:xfrm>
        </p:grpSpPr>
        <p:pic>
          <p:nvPicPr>
            <p:cNvPr id="22" name="Picture 2" descr="https://cdn4.iconfinder.com/data/icons/simplicio/128x128/document_edi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2425" y="1349491"/>
              <a:ext cx="762000" cy="762001"/>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bwMode="gray">
            <a:xfrm>
              <a:off x="522994" y="1740200"/>
              <a:ext cx="1676401" cy="369332"/>
            </a:xfrm>
            <a:prstGeom prst="rect">
              <a:avLst/>
            </a:prstGeom>
          </p:spPr>
          <p:txBody>
            <a:bodyPr vert="horz" wrap="square" lIns="0" tIns="0" rIns="0" bIns="0" numCol="1" spcCol="228600" rtlCol="0">
              <a:spAutoFit/>
            </a:bodyPr>
            <a:lstStyle/>
            <a:p>
              <a:pPr marL="0" lvl="1" algn="r">
                <a:spcAft>
                  <a:spcPts val="600"/>
                </a:spcAft>
                <a:buSzPct val="100000"/>
              </a:pPr>
              <a:r>
                <a:rPr lang="en" sz="2400" dirty="0" smtClean="0">
                  <a:solidFill>
                    <a:schemeClr val="tx2"/>
                  </a:solidFill>
                  <a:latin typeface="Garamond" panose="02020404030301010803" pitchFamily="18" charset="0"/>
                </a:rPr>
                <a:t>Edit</a:t>
              </a:r>
              <a:endParaRPr lang="en-US" sz="2400" dirty="0">
                <a:solidFill>
                  <a:schemeClr val="tx2"/>
                </a:solidFill>
                <a:latin typeface="Garamond" panose="02020404030301010803" pitchFamily="18" charset="0"/>
              </a:endParaRPr>
            </a:p>
          </p:txBody>
        </p:sp>
      </p:grpSp>
      <p:grpSp>
        <p:nvGrpSpPr>
          <p:cNvPr id="24" name="Group 23"/>
          <p:cNvGrpSpPr/>
          <p:nvPr/>
        </p:nvGrpSpPr>
        <p:grpSpPr>
          <a:xfrm>
            <a:off x="4567616" y="2900400"/>
            <a:ext cx="2857348" cy="1282359"/>
            <a:chOff x="2695718" y="5263970"/>
            <a:chExt cx="2857348" cy="1282359"/>
          </a:xfrm>
        </p:grpSpPr>
        <p:sp>
          <p:nvSpPr>
            <p:cNvPr id="25" name="TextBox 24"/>
            <p:cNvSpPr txBox="1"/>
            <p:nvPr/>
          </p:nvSpPr>
          <p:spPr bwMode="gray">
            <a:xfrm>
              <a:off x="3876665" y="5991537"/>
              <a:ext cx="1676401" cy="369332"/>
            </a:xfrm>
            <a:prstGeom prst="rect">
              <a:avLst/>
            </a:prstGeom>
          </p:spPr>
          <p:txBody>
            <a:bodyPr vert="horz" wrap="square" lIns="0" tIns="0" rIns="0" bIns="0" numCol="1" spcCol="228600" rtlCol="0">
              <a:spAutoFit/>
            </a:bodyPr>
            <a:lstStyle/>
            <a:p>
              <a:pPr marL="0" lvl="1">
                <a:spcAft>
                  <a:spcPts val="600"/>
                </a:spcAft>
                <a:buSzPct val="100000"/>
              </a:pPr>
              <a:r>
                <a:rPr lang="en" sz="2400" dirty="0" smtClean="0">
                  <a:solidFill>
                    <a:schemeClr val="tx2"/>
                  </a:solidFill>
                  <a:latin typeface="Garamond" panose="02020404030301010803" pitchFamily="18" charset="0"/>
                </a:rPr>
                <a:t>Enter</a:t>
              </a:r>
              <a:endParaRPr lang="en-US" sz="2400" dirty="0">
                <a:solidFill>
                  <a:schemeClr val="tx2"/>
                </a:solidFill>
                <a:latin typeface="Garamond" panose="02020404030301010803" pitchFamily="18" charset="0"/>
              </a:endParaRPr>
            </a:p>
          </p:txBody>
        </p:sp>
        <p:pic>
          <p:nvPicPr>
            <p:cNvPr id="26" name="Picture 6" descr="http://cdn.mysitemyway.com/etc-mysitemyway/icons/legacy-previews/icons/green-jelly-icons-business/082226-green-jelly-icon-business-computer-keyboar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95718" y="5263970"/>
              <a:ext cx="1282359" cy="128235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7" name="Group 26"/>
          <p:cNvGrpSpPr/>
          <p:nvPr/>
        </p:nvGrpSpPr>
        <p:grpSpPr>
          <a:xfrm>
            <a:off x="3424616" y="1399726"/>
            <a:ext cx="2172299" cy="873696"/>
            <a:chOff x="7178168" y="1220921"/>
            <a:chExt cx="2172299" cy="873696"/>
          </a:xfrm>
        </p:grpSpPr>
        <p:sp>
          <p:nvSpPr>
            <p:cNvPr id="28" name="TextBox 27"/>
            <p:cNvSpPr txBox="1"/>
            <p:nvPr/>
          </p:nvSpPr>
          <p:spPr bwMode="gray">
            <a:xfrm>
              <a:off x="7674067" y="1516887"/>
              <a:ext cx="1676400" cy="369332"/>
            </a:xfrm>
            <a:prstGeom prst="rect">
              <a:avLst/>
            </a:prstGeom>
          </p:spPr>
          <p:txBody>
            <a:bodyPr vert="horz" wrap="square" lIns="0" tIns="0" rIns="0" bIns="0" numCol="1" spcCol="228600" rtlCol="0">
              <a:spAutoFit/>
            </a:bodyPr>
            <a:lstStyle/>
            <a:p>
              <a:pPr marL="0" lvl="1" algn="ctr">
                <a:spcAft>
                  <a:spcPts val="600"/>
                </a:spcAft>
                <a:buSzPct val="100000"/>
              </a:pPr>
              <a:r>
                <a:rPr lang="en" sz="2400" dirty="0" smtClean="0">
                  <a:solidFill>
                    <a:schemeClr val="tx2"/>
                  </a:solidFill>
                  <a:latin typeface="Garamond" panose="02020404030301010803" pitchFamily="18" charset="0"/>
                </a:rPr>
                <a:t>Code</a:t>
              </a:r>
              <a:endParaRPr lang="en-US" sz="2400" dirty="0">
                <a:solidFill>
                  <a:schemeClr val="tx2"/>
                </a:solidFill>
                <a:latin typeface="Garamond" panose="02020404030301010803" pitchFamily="18" charset="0"/>
              </a:endParaRPr>
            </a:p>
          </p:txBody>
        </p:sp>
        <p:pic>
          <p:nvPicPr>
            <p:cNvPr id="29" name="Picture 4" descr="http://cdn.flaticon.com/png/256/39047.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78168" y="1220921"/>
              <a:ext cx="873696" cy="873696"/>
            </a:xfrm>
            <a:prstGeom prst="rect">
              <a:avLst/>
            </a:prstGeom>
            <a:noFill/>
            <a:extLst>
              <a:ext uri="{909E8E84-426E-40DD-AFC4-6F175D3DCCD1}">
                <a14:hiddenFill xmlns:a14="http://schemas.microsoft.com/office/drawing/2010/main">
                  <a:solidFill>
                    <a:srgbClr val="FFFFFF"/>
                  </a:solidFill>
                </a14:hiddenFill>
              </a:ext>
            </a:extLst>
          </p:spPr>
        </p:pic>
      </p:grpSp>
      <p:pic>
        <p:nvPicPr>
          <p:cNvPr id="30" name="Picture 4" descr="http://www.clipartbest.com/cliparts/opT/5dr/opT5drniB.png"/>
          <p:cNvPicPr>
            <a:picLocks noChangeAspect="1" noChangeArrowheads="1"/>
          </p:cNvPicPr>
          <p:nvPr/>
        </p:nvPicPr>
        <p:blipFill rotWithShape="1">
          <a:blip r:embed="rId6" cstate="print">
            <a:duotone>
              <a:schemeClr val="accent6">
                <a:shade val="45000"/>
                <a:satMod val="135000"/>
              </a:schemeClr>
              <a:prstClr val="white"/>
            </a:duotone>
            <a:extLst>
              <a:ext uri="{28A0092B-C50C-407E-A947-70E740481C1C}">
                <a14:useLocalDpi xmlns:a14="http://schemas.microsoft.com/office/drawing/2010/main" val="0"/>
              </a:ext>
            </a:extLst>
          </a:blip>
          <a:srcRect l="10958" t="46043" r="55042" b="16233"/>
          <a:stretch/>
        </p:blipFill>
        <p:spPr bwMode="auto">
          <a:xfrm rot="11862884">
            <a:off x="2433813" y="1042768"/>
            <a:ext cx="1001354" cy="85409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descr="http://www.clipartbest.com/cliparts/opT/5dr/opT5drniB.png"/>
          <p:cNvPicPr>
            <a:picLocks noChangeAspect="1" noChangeArrowheads="1"/>
          </p:cNvPicPr>
          <p:nvPr/>
        </p:nvPicPr>
        <p:blipFill rotWithShape="1">
          <a:blip r:embed="rId6" cstate="print">
            <a:duotone>
              <a:schemeClr val="accent6">
                <a:shade val="45000"/>
                <a:satMod val="135000"/>
              </a:schemeClr>
              <a:prstClr val="white"/>
            </a:duotone>
            <a:extLst>
              <a:ext uri="{28A0092B-C50C-407E-A947-70E740481C1C}">
                <a14:useLocalDpi xmlns:a14="http://schemas.microsoft.com/office/drawing/2010/main" val="0"/>
              </a:ext>
            </a:extLst>
          </a:blip>
          <a:srcRect l="10958" t="46043" r="55042" b="16233"/>
          <a:stretch/>
        </p:blipFill>
        <p:spPr bwMode="auto">
          <a:xfrm rot="16009761">
            <a:off x="4503160" y="2184396"/>
            <a:ext cx="1001354" cy="854096"/>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http://www.clipartbest.com/cliparts/opT/5dr/opT5drniB.png"/>
          <p:cNvPicPr>
            <a:picLocks noChangeAspect="1" noChangeArrowheads="1"/>
          </p:cNvPicPr>
          <p:nvPr/>
        </p:nvPicPr>
        <p:blipFill rotWithShape="1">
          <a:blip r:embed="rId6" cstate="print">
            <a:duotone>
              <a:schemeClr val="accent6">
                <a:shade val="45000"/>
                <a:satMod val="135000"/>
              </a:schemeClr>
              <a:prstClr val="white"/>
            </a:duotone>
            <a:extLst>
              <a:ext uri="{28A0092B-C50C-407E-A947-70E740481C1C}">
                <a14:useLocalDpi xmlns:a14="http://schemas.microsoft.com/office/drawing/2010/main" val="0"/>
              </a:ext>
            </a:extLst>
          </a:blip>
          <a:srcRect l="10958" t="46043" r="55042" b="16233"/>
          <a:stretch/>
        </p:blipFill>
        <p:spPr bwMode="auto">
          <a:xfrm rot="20571522">
            <a:off x="4132387" y="4199106"/>
            <a:ext cx="1001354" cy="854096"/>
          </a:xfrm>
          <a:prstGeom prst="rect">
            <a:avLst/>
          </a:prstGeom>
          <a:noFill/>
          <a:extLst>
            <a:ext uri="{909E8E84-426E-40DD-AFC4-6F175D3DCCD1}">
              <a14:hiddenFill xmlns:a14="http://schemas.microsoft.com/office/drawing/2010/main">
                <a:solidFill>
                  <a:srgbClr val="FFFFFF"/>
                </a:solidFill>
              </a14:hiddenFill>
            </a:ext>
          </a:extLst>
        </p:spPr>
      </p:pic>
      <p:grpSp>
        <p:nvGrpSpPr>
          <p:cNvPr id="33" name="Group 32"/>
          <p:cNvGrpSpPr/>
          <p:nvPr/>
        </p:nvGrpSpPr>
        <p:grpSpPr>
          <a:xfrm>
            <a:off x="1319793" y="4534782"/>
            <a:ext cx="2600722" cy="932798"/>
            <a:chOff x="2314777" y="3992915"/>
            <a:chExt cx="2600722" cy="932798"/>
          </a:xfrm>
        </p:grpSpPr>
        <p:sp>
          <p:nvSpPr>
            <p:cNvPr id="34" name="TextBox 33"/>
            <p:cNvSpPr txBox="1"/>
            <p:nvPr/>
          </p:nvSpPr>
          <p:spPr bwMode="gray">
            <a:xfrm>
              <a:off x="2314777" y="4556381"/>
              <a:ext cx="1676401" cy="369332"/>
            </a:xfrm>
            <a:prstGeom prst="rect">
              <a:avLst/>
            </a:prstGeom>
          </p:spPr>
          <p:txBody>
            <a:bodyPr vert="horz" wrap="square" lIns="0" tIns="0" rIns="0" bIns="0" numCol="1" spcCol="228600" rtlCol="0">
              <a:spAutoFit/>
            </a:bodyPr>
            <a:lstStyle/>
            <a:p>
              <a:pPr marL="0" lvl="1" algn="r">
                <a:spcAft>
                  <a:spcPts val="600"/>
                </a:spcAft>
                <a:buSzPct val="100000"/>
              </a:pPr>
              <a:r>
                <a:rPr lang="en" sz="2400" dirty="0" smtClean="0">
                  <a:solidFill>
                    <a:schemeClr val="tx2"/>
                  </a:solidFill>
                  <a:latin typeface="Garamond" panose="02020404030301010803" pitchFamily="18" charset="0"/>
                </a:rPr>
                <a:t>Analyze</a:t>
              </a:r>
              <a:endParaRPr lang="en-US" sz="2400" dirty="0">
                <a:solidFill>
                  <a:schemeClr val="tx2"/>
                </a:solidFill>
                <a:latin typeface="Garamond" panose="02020404030301010803" pitchFamily="18" charset="0"/>
              </a:endParaRPr>
            </a:p>
          </p:txBody>
        </p:sp>
        <p:pic>
          <p:nvPicPr>
            <p:cNvPr id="35" name="Picture 4" descr="http://static.squarespace.com/static/5152f3cde4b047ba3da66b2b/5152f5d9e4b047ba3da67083/51a7c218e4b002844dfab784/1369948697375/analyze-icon.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52473" y="3992915"/>
              <a:ext cx="763026" cy="78210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6" name="Group 35"/>
          <p:cNvGrpSpPr/>
          <p:nvPr/>
        </p:nvGrpSpPr>
        <p:grpSpPr>
          <a:xfrm>
            <a:off x="7447367" y="402644"/>
            <a:ext cx="3999566" cy="3796604"/>
            <a:chOff x="349624" y="2316111"/>
            <a:chExt cx="3999566" cy="3796604"/>
          </a:xfrm>
        </p:grpSpPr>
        <p:pic>
          <p:nvPicPr>
            <p:cNvPr id="37" name="Picture 2" descr="http://www.sin.itesm.mx/comunicacion/Prepanet/images/Post%20it.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9624" y="2316111"/>
              <a:ext cx="3999566" cy="3796604"/>
            </a:xfrm>
            <a:prstGeom prst="rect">
              <a:avLst/>
            </a:prstGeom>
            <a:noFill/>
            <a:extLst>
              <a:ext uri="{909E8E84-426E-40dd-AFC4-6F175D3DCCD1}">
                <a14:hiddenFill xmlns:a14="http://schemas.microsoft.com/office/drawing/2010/main" xmlns="">
                  <a:solidFill>
                    <a:srgbClr val="FFFFFF"/>
                  </a:solidFill>
                </a14:hiddenFill>
              </a:ext>
            </a:extLst>
          </p:spPr>
        </p:pic>
        <p:sp>
          <p:nvSpPr>
            <p:cNvPr id="38" name="Rectangle 37"/>
            <p:cNvSpPr/>
            <p:nvPr/>
          </p:nvSpPr>
          <p:spPr>
            <a:xfrm rot="20584774">
              <a:off x="1206411" y="3725434"/>
              <a:ext cx="2314049" cy="1477328"/>
            </a:xfrm>
            <a:prstGeom prst="rect">
              <a:avLst/>
            </a:prstGeom>
          </p:spPr>
          <p:txBody>
            <a:bodyPr wrap="square">
              <a:spAutoFit/>
            </a:bodyPr>
            <a:lstStyle/>
            <a:p>
              <a:pPr algn="ctr"/>
              <a:r>
                <a:rPr lang="en-US" i="1" dirty="0" smtClean="0">
                  <a:solidFill>
                    <a:schemeClr val="bg1"/>
                  </a:solidFill>
                </a:rPr>
                <a:t>Data </a:t>
              </a:r>
              <a:r>
                <a:rPr lang="en-US" i="1" dirty="0">
                  <a:solidFill>
                    <a:schemeClr val="bg1"/>
                  </a:solidFill>
                </a:rPr>
                <a:t>needs to be edited, coded, and entered in a computer, before moving to analysis. </a:t>
              </a:r>
            </a:p>
          </p:txBody>
        </p:sp>
      </p:grpSp>
    </p:spTree>
    <p:extLst>
      <p:ext uri="{BB962C8B-B14F-4D97-AF65-F5344CB8AC3E}">
        <p14:creationId xmlns:p14="http://schemas.microsoft.com/office/powerpoint/2010/main" val="414792146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left)">
                                      <p:cBhvr>
                                        <p:cTn id="12" dur="500"/>
                                        <p:tgtEl>
                                          <p:spTgt spid="30"/>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up)">
                                      <p:cBhvr>
                                        <p:cTn id="21" dur="500"/>
                                        <p:tgtEl>
                                          <p:spTgt spid="31"/>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wipe(up)">
                                      <p:cBhvr>
                                        <p:cTn id="30" dur="500"/>
                                        <p:tgtEl>
                                          <p:spTgt spid="32"/>
                                        </p:tgtEl>
                                      </p:cBhvr>
                                    </p:animEffect>
                                  </p:childTnLst>
                                </p:cTn>
                              </p:par>
                            </p:childTnLst>
                          </p:cTn>
                        </p:par>
                        <p:par>
                          <p:cTn id="31" fill="hold">
                            <p:stCondLst>
                              <p:cond delay="500"/>
                            </p:stCondLst>
                            <p:childTnLst>
                              <p:par>
                                <p:cTn id="32" presetID="10" presetClass="entr" presetSubtype="0"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500"/>
                                        <p:tgtEl>
                                          <p:spTgt spid="3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This Module Discusses…</a:t>
            </a:r>
            <a:endParaRPr lang="en-US" b="1" dirty="0"/>
          </a:p>
        </p:txBody>
      </p:sp>
      <p:sp>
        <p:nvSpPr>
          <p:cNvPr id="22" name="Content Placeholder 2"/>
          <p:cNvSpPr txBox="1">
            <a:spLocks/>
          </p:cNvSpPr>
          <p:nvPr/>
        </p:nvSpPr>
        <p:spPr>
          <a:xfrm>
            <a:off x="675155" y="4892366"/>
            <a:ext cx="2709407" cy="13807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i="1" dirty="0" smtClean="0">
                <a:latin typeface="+mn-lt"/>
              </a:rPr>
              <a:t>Data Editing</a:t>
            </a:r>
            <a:endParaRPr lang="en-US" sz="3200" i="1" dirty="0">
              <a:latin typeface="+mn-lt"/>
            </a:endParaRPr>
          </a:p>
        </p:txBody>
      </p:sp>
      <p:cxnSp>
        <p:nvCxnSpPr>
          <p:cNvPr id="23" name="Straight Connector 22"/>
          <p:cNvCxnSpPr/>
          <p:nvPr/>
        </p:nvCxnSpPr>
        <p:spPr>
          <a:xfrm>
            <a:off x="3999505" y="1930791"/>
            <a:ext cx="0" cy="4358640"/>
          </a:xfrm>
          <a:prstGeom prst="line">
            <a:avLst/>
          </a:prstGeom>
          <a:ln w="76200">
            <a:solidFill>
              <a:srgbClr val="525252"/>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8163340" y="1930791"/>
            <a:ext cx="0" cy="4358640"/>
          </a:xfrm>
          <a:prstGeom prst="line">
            <a:avLst/>
          </a:prstGeom>
          <a:ln w="76200">
            <a:solidFill>
              <a:srgbClr val="525252"/>
            </a:solidFill>
            <a:prstDash val="sysDot"/>
          </a:ln>
        </p:spPr>
        <p:style>
          <a:lnRef idx="1">
            <a:schemeClr val="accent1"/>
          </a:lnRef>
          <a:fillRef idx="0">
            <a:schemeClr val="accent1"/>
          </a:fillRef>
          <a:effectRef idx="0">
            <a:schemeClr val="accent1"/>
          </a:effectRef>
          <a:fontRef idx="minor">
            <a:schemeClr val="tx1"/>
          </a:fontRef>
        </p:style>
      </p:cxnSp>
      <p:sp>
        <p:nvSpPr>
          <p:cNvPr id="25" name="Content Placeholder 2"/>
          <p:cNvSpPr txBox="1">
            <a:spLocks/>
          </p:cNvSpPr>
          <p:nvPr/>
        </p:nvSpPr>
        <p:spPr>
          <a:xfrm>
            <a:off x="4726719" y="4892366"/>
            <a:ext cx="2709407" cy="13807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i="1" dirty="0" smtClean="0">
                <a:latin typeface="+mn-lt"/>
              </a:rPr>
              <a:t>Data Coding</a:t>
            </a:r>
            <a:endParaRPr lang="en-US" sz="3200" i="1" dirty="0">
              <a:latin typeface="+mn-lt"/>
            </a:endParaRPr>
          </a:p>
        </p:txBody>
      </p:sp>
      <p:sp>
        <p:nvSpPr>
          <p:cNvPr id="26" name="Content Placeholder 2"/>
          <p:cNvSpPr txBox="1">
            <a:spLocks/>
          </p:cNvSpPr>
          <p:nvPr/>
        </p:nvSpPr>
        <p:spPr>
          <a:xfrm>
            <a:off x="8778899" y="4892366"/>
            <a:ext cx="2917134" cy="13807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i="1" dirty="0" smtClean="0">
                <a:latin typeface="+mn-lt"/>
              </a:rPr>
              <a:t>Data Entry</a:t>
            </a:r>
            <a:endParaRPr lang="en-US" sz="3200" i="1" dirty="0">
              <a:latin typeface="+mn-lt"/>
            </a:endParaRPr>
          </a:p>
        </p:txBody>
      </p:sp>
      <p:pic>
        <p:nvPicPr>
          <p:cNvPr id="11" name="Picture 2" descr="https://cdn4.iconfinder.com/data/icons/simplicio/128x128/document_edi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3754" y="2785427"/>
            <a:ext cx="1732208" cy="173221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cdn.flaticon.com/png/256/3904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0219" y="2523067"/>
            <a:ext cx="2003402" cy="200340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http://cdn.mysitemyway.com/etc-mysitemyway/icons/legacy-previews/icons/green-jelly-icons-business/082226-green-jelly-icon-business-computer-keyboar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27533" y="2218268"/>
            <a:ext cx="2556932" cy="2556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9301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par>
                                <p:cTn id="16" presetID="10"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par>
                                <p:cTn id="27" presetID="10"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5"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525252"/>
        </a:solidFill>
        <a:effectLst/>
      </p:bgPr>
    </p:bg>
    <p:spTree>
      <p:nvGrpSpPr>
        <p:cNvPr id="1" name=""/>
        <p:cNvGrpSpPr/>
        <p:nvPr/>
      </p:nvGrpSpPr>
      <p:grpSpPr>
        <a:xfrm>
          <a:off x="0" y="0"/>
          <a:ext cx="0" cy="0"/>
          <a:chOff x="0" y="0"/>
          <a:chExt cx="0" cy="0"/>
        </a:xfrm>
      </p:grpSpPr>
      <p:sp>
        <p:nvSpPr>
          <p:cNvPr id="7" name="Text Placeholder 6"/>
          <p:cNvSpPr>
            <a:spLocks noGrp="1"/>
          </p:cNvSpPr>
          <p:nvPr>
            <p:ph type="body" idx="1"/>
          </p:nvPr>
        </p:nvSpPr>
        <p:spPr/>
        <p:txBody>
          <a:bodyPr>
            <a:noAutofit/>
          </a:bodyPr>
          <a:lstStyle/>
          <a:p>
            <a:r>
              <a:rPr lang="en-US" sz="4800" b="1" dirty="0" smtClean="0"/>
              <a:t>Data Editing</a:t>
            </a:r>
            <a:endParaRPr lang="en-US" sz="4800" b="1" dirty="0"/>
          </a:p>
        </p:txBody>
      </p:sp>
      <p:sp>
        <p:nvSpPr>
          <p:cNvPr id="4" name="Content Placeholder 2"/>
          <p:cNvSpPr txBox="1">
            <a:spLocks/>
          </p:cNvSpPr>
          <p:nvPr/>
        </p:nvSpPr>
        <p:spPr>
          <a:xfrm>
            <a:off x="6400799" y="4040488"/>
            <a:ext cx="5662245" cy="13807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i="1" dirty="0" smtClean="0">
                <a:solidFill>
                  <a:schemeClr val="bg1"/>
                </a:solidFill>
                <a:latin typeface="+mn-lt"/>
              </a:rPr>
              <a:t>First Step in Analysis</a:t>
            </a:r>
            <a:endParaRPr lang="en-US" sz="2000" i="1" dirty="0">
              <a:solidFill>
                <a:schemeClr val="bg1"/>
              </a:solidFill>
              <a:latin typeface="+mn-lt"/>
            </a:endParaRPr>
          </a:p>
        </p:txBody>
      </p:sp>
      <p:cxnSp>
        <p:nvCxnSpPr>
          <p:cNvPr id="5" name="Straight Connector 4"/>
          <p:cNvCxnSpPr/>
          <p:nvPr/>
        </p:nvCxnSpPr>
        <p:spPr>
          <a:xfrm>
            <a:off x="6435969" y="3956539"/>
            <a:ext cx="529296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713969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smtClean="0"/>
              <a:t>Data Editing</a:t>
            </a:r>
            <a:endParaRPr lang="en-US" b="1" dirty="0"/>
          </a:p>
        </p:txBody>
      </p:sp>
      <p:sp>
        <p:nvSpPr>
          <p:cNvPr id="6" name="Content Placeholder 5"/>
          <p:cNvSpPr>
            <a:spLocks noGrp="1"/>
          </p:cNvSpPr>
          <p:nvPr>
            <p:ph idx="1"/>
          </p:nvPr>
        </p:nvSpPr>
        <p:spPr>
          <a:xfrm>
            <a:off x="838201" y="1825625"/>
            <a:ext cx="10574214" cy="4351338"/>
          </a:xfrm>
        </p:spPr>
        <p:txBody>
          <a:bodyPr>
            <a:noAutofit/>
          </a:bodyPr>
          <a:lstStyle/>
          <a:p>
            <a:pPr marL="342900" indent="-342900">
              <a:lnSpc>
                <a:spcPct val="100000"/>
              </a:lnSpc>
              <a:spcBef>
                <a:spcPts val="1200"/>
              </a:spcBef>
              <a:buFont typeface="Arial" panose="020B0604020202020204" pitchFamily="34" charset="0"/>
              <a:buChar char="•"/>
            </a:pPr>
            <a:r>
              <a:rPr lang="en-US" sz="2800" dirty="0">
                <a:solidFill>
                  <a:schemeClr val="tx1"/>
                </a:solidFill>
              </a:rPr>
              <a:t>The customary first step in analysis is to edit the raw </a:t>
            </a:r>
            <a:r>
              <a:rPr lang="en-US" sz="2800" dirty="0" smtClean="0">
                <a:solidFill>
                  <a:schemeClr val="tx1"/>
                </a:solidFill>
              </a:rPr>
              <a:t>data.</a:t>
            </a:r>
          </a:p>
          <a:p>
            <a:pPr marL="342900" indent="-342900">
              <a:lnSpc>
                <a:spcPct val="100000"/>
              </a:lnSpc>
              <a:spcBef>
                <a:spcPts val="1200"/>
              </a:spcBef>
              <a:buFont typeface="Arial" panose="020B0604020202020204" pitchFamily="34" charset="0"/>
              <a:buChar char="•"/>
            </a:pPr>
            <a:r>
              <a:rPr lang="en-US" sz="2800" dirty="0" smtClean="0">
                <a:solidFill>
                  <a:schemeClr val="tx1"/>
                </a:solidFill>
              </a:rPr>
              <a:t>Editing </a:t>
            </a:r>
            <a:r>
              <a:rPr lang="en-US" sz="2800" dirty="0">
                <a:solidFill>
                  <a:schemeClr val="tx1"/>
                </a:solidFill>
              </a:rPr>
              <a:t>detects errors and omissions, corrects them when possible, and certifies the maximum data quality standards are achieved. </a:t>
            </a:r>
            <a:endParaRPr lang="en-US" sz="2800" dirty="0" smtClean="0">
              <a:solidFill>
                <a:schemeClr val="tx1"/>
              </a:solidFill>
            </a:endParaRPr>
          </a:p>
          <a:p>
            <a:pPr marL="342900" indent="-342900">
              <a:lnSpc>
                <a:spcPct val="100000"/>
              </a:lnSpc>
              <a:spcBef>
                <a:spcPts val="1200"/>
              </a:spcBef>
              <a:buFont typeface="Arial" panose="020B0604020202020204" pitchFamily="34" charset="0"/>
              <a:buChar char="•"/>
            </a:pPr>
            <a:r>
              <a:rPr lang="en-US" sz="2800" dirty="0" smtClean="0">
                <a:solidFill>
                  <a:schemeClr val="tx1"/>
                </a:solidFill>
              </a:rPr>
              <a:t>The </a:t>
            </a:r>
            <a:r>
              <a:rPr lang="en-US" sz="2800" dirty="0">
                <a:solidFill>
                  <a:schemeClr val="tx1"/>
                </a:solidFill>
              </a:rPr>
              <a:t>purpose is to guarantee that data are accurate, consistent with the intent of the question and other information in the survey, uniformly centered, complete, and arranged to simplify coding and tabulation. </a:t>
            </a:r>
          </a:p>
        </p:txBody>
      </p:sp>
    </p:spTree>
    <p:extLst>
      <p:ext uri="{BB962C8B-B14F-4D97-AF65-F5344CB8AC3E}">
        <p14:creationId xmlns:p14="http://schemas.microsoft.com/office/powerpoint/2010/main" val="2681231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smtClean="0"/>
              <a:t>Data Editing</a:t>
            </a:r>
            <a:endParaRPr lang="en-US" b="1" dirty="0"/>
          </a:p>
        </p:txBody>
      </p:sp>
      <p:graphicFrame>
        <p:nvGraphicFramePr>
          <p:cNvPr id="3" name="Diagram 2"/>
          <p:cNvGraphicFramePr/>
          <p:nvPr>
            <p:extLst>
              <p:ext uri="{D42A27DB-BD31-4B8C-83A1-F6EECF244321}">
                <p14:modId xmlns:p14="http://schemas.microsoft.com/office/powerpoint/2010/main" val="2732268729"/>
              </p:ext>
            </p:extLst>
          </p:nvPr>
        </p:nvGraphicFramePr>
        <p:xfrm>
          <a:off x="711200" y="1845733"/>
          <a:ext cx="6197600" cy="45550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ontent Placeholder 2"/>
          <p:cNvSpPr txBox="1">
            <a:spLocks/>
          </p:cNvSpPr>
          <p:nvPr/>
        </p:nvSpPr>
        <p:spPr>
          <a:xfrm>
            <a:off x="6957423" y="2877300"/>
            <a:ext cx="4675777" cy="915766"/>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i="1" dirty="0">
                <a:latin typeface="+mn-lt"/>
              </a:rPr>
              <a:t>E</a:t>
            </a:r>
            <a:r>
              <a:rPr lang="en-US" sz="2400" i="1" dirty="0" smtClean="0">
                <a:latin typeface="+mn-lt"/>
              </a:rPr>
              <a:t>diting data </a:t>
            </a:r>
            <a:r>
              <a:rPr lang="en-US" sz="2400" i="1" dirty="0">
                <a:latin typeface="+mn-lt"/>
              </a:rPr>
              <a:t>as soon as </a:t>
            </a:r>
            <a:r>
              <a:rPr lang="en-US" sz="2400" i="1" dirty="0" smtClean="0">
                <a:latin typeface="+mn-lt"/>
              </a:rPr>
              <a:t>it </a:t>
            </a:r>
            <a:r>
              <a:rPr lang="en-US" sz="2400" i="1" dirty="0">
                <a:latin typeface="+mn-lt"/>
              </a:rPr>
              <a:t>is </a:t>
            </a:r>
            <a:r>
              <a:rPr lang="en-US" sz="2400" i="1" dirty="0" smtClean="0">
                <a:latin typeface="+mn-lt"/>
              </a:rPr>
              <a:t>collected.</a:t>
            </a:r>
            <a:r>
              <a:rPr lang="en-US" sz="2400" i="1" dirty="0"/>
              <a:t> Commonly done when </a:t>
            </a:r>
            <a:r>
              <a:rPr lang="en-US" sz="2400" i="1" dirty="0" smtClean="0"/>
              <a:t>data is collected using interviews.</a:t>
            </a:r>
            <a:endParaRPr lang="en-US" sz="2400" i="1" dirty="0"/>
          </a:p>
        </p:txBody>
      </p:sp>
      <p:sp>
        <p:nvSpPr>
          <p:cNvPr id="9" name="Content Placeholder 2"/>
          <p:cNvSpPr txBox="1">
            <a:spLocks/>
          </p:cNvSpPr>
          <p:nvPr/>
        </p:nvSpPr>
        <p:spPr>
          <a:xfrm>
            <a:off x="6957423" y="4418233"/>
            <a:ext cx="4675777" cy="915766"/>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i="1" dirty="0" smtClean="0">
                <a:latin typeface="+mn-lt"/>
              </a:rPr>
              <a:t>Editing data at a later time, </a:t>
            </a:r>
            <a:r>
              <a:rPr lang="en-US" sz="2400" i="1" dirty="0">
                <a:latin typeface="+mn-lt"/>
              </a:rPr>
              <a:t>in an office </a:t>
            </a:r>
            <a:r>
              <a:rPr lang="en-US" sz="2400" i="1" dirty="0" smtClean="0">
                <a:latin typeface="+mn-lt"/>
              </a:rPr>
              <a:t>location. Commonly done when questionnaires are used.</a:t>
            </a:r>
            <a:endParaRPr lang="en-US" sz="2400" i="1" dirty="0">
              <a:latin typeface="+mn-lt"/>
            </a:endParaRPr>
          </a:p>
        </p:txBody>
      </p:sp>
    </p:spTree>
    <p:extLst>
      <p:ext uri="{BB962C8B-B14F-4D97-AF65-F5344CB8AC3E}">
        <p14:creationId xmlns:p14="http://schemas.microsoft.com/office/powerpoint/2010/main" val="357752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smtClean="0"/>
              <a:t>Data Editing - Guidelines</a:t>
            </a:r>
            <a:endParaRPr lang="en-US" b="1" dirty="0"/>
          </a:p>
        </p:txBody>
      </p:sp>
      <p:sp>
        <p:nvSpPr>
          <p:cNvPr id="6" name="Content Placeholder 5"/>
          <p:cNvSpPr>
            <a:spLocks noGrp="1"/>
          </p:cNvSpPr>
          <p:nvPr>
            <p:ph idx="1"/>
          </p:nvPr>
        </p:nvSpPr>
        <p:spPr>
          <a:xfrm>
            <a:off x="838201" y="1825625"/>
            <a:ext cx="10574214" cy="4351338"/>
          </a:xfrm>
        </p:spPr>
        <p:txBody>
          <a:bodyPr>
            <a:noAutofit/>
          </a:bodyPr>
          <a:lstStyle/>
          <a:p>
            <a:pPr marL="342900" indent="-342900">
              <a:lnSpc>
                <a:spcPct val="100000"/>
              </a:lnSpc>
              <a:spcBef>
                <a:spcPts val="1200"/>
              </a:spcBef>
              <a:buFont typeface="Arial" panose="020B0604020202020204" pitchFamily="34" charset="0"/>
              <a:buChar char="•"/>
            </a:pPr>
            <a:r>
              <a:rPr lang="en-US" sz="2800" dirty="0">
                <a:solidFill>
                  <a:schemeClr val="tx1"/>
                </a:solidFill>
              </a:rPr>
              <a:t>Be familiar with </a:t>
            </a:r>
            <a:r>
              <a:rPr lang="en-US" sz="2800" dirty="0" smtClean="0">
                <a:solidFill>
                  <a:schemeClr val="tx1"/>
                </a:solidFill>
              </a:rPr>
              <a:t>instructions given </a:t>
            </a:r>
            <a:r>
              <a:rPr lang="en-US" sz="2800" dirty="0">
                <a:solidFill>
                  <a:schemeClr val="tx1"/>
                </a:solidFill>
              </a:rPr>
              <a:t>to interviewers and </a:t>
            </a:r>
            <a:r>
              <a:rPr lang="en-US" sz="2800" dirty="0" smtClean="0">
                <a:solidFill>
                  <a:schemeClr val="tx1"/>
                </a:solidFill>
              </a:rPr>
              <a:t>coders</a:t>
            </a:r>
          </a:p>
          <a:p>
            <a:pPr marL="342900" indent="-342900">
              <a:lnSpc>
                <a:spcPct val="100000"/>
              </a:lnSpc>
              <a:spcBef>
                <a:spcPts val="1200"/>
              </a:spcBef>
              <a:buFont typeface="Arial" panose="020B0604020202020204" pitchFamily="34" charset="0"/>
              <a:buChar char="•"/>
            </a:pPr>
            <a:r>
              <a:rPr lang="en-US" sz="2800" dirty="0">
                <a:solidFill>
                  <a:schemeClr val="tx1"/>
                </a:solidFill>
              </a:rPr>
              <a:t>Do not destroy the original entry</a:t>
            </a:r>
          </a:p>
          <a:p>
            <a:pPr marL="342900" indent="-342900">
              <a:lnSpc>
                <a:spcPct val="100000"/>
              </a:lnSpc>
              <a:spcBef>
                <a:spcPts val="1200"/>
              </a:spcBef>
              <a:buFont typeface="Arial" panose="020B0604020202020204" pitchFamily="34" charset="0"/>
              <a:buChar char="•"/>
            </a:pPr>
            <a:r>
              <a:rPr lang="en-US" sz="2800" dirty="0">
                <a:solidFill>
                  <a:schemeClr val="tx1"/>
                </a:solidFill>
              </a:rPr>
              <a:t>Make all editing entries identifiable and in </a:t>
            </a:r>
            <a:r>
              <a:rPr lang="en-US" sz="2800" dirty="0" smtClean="0">
                <a:solidFill>
                  <a:schemeClr val="tx1"/>
                </a:solidFill>
              </a:rPr>
              <a:t>standardized form</a:t>
            </a:r>
          </a:p>
          <a:p>
            <a:pPr marL="342900" indent="-342900">
              <a:lnSpc>
                <a:spcPct val="100000"/>
              </a:lnSpc>
              <a:spcBef>
                <a:spcPts val="1200"/>
              </a:spcBef>
              <a:buFont typeface="Arial" panose="020B0604020202020204" pitchFamily="34" charset="0"/>
              <a:buChar char="•"/>
            </a:pPr>
            <a:r>
              <a:rPr lang="en-US" sz="2800" dirty="0">
                <a:solidFill>
                  <a:schemeClr val="tx1"/>
                </a:solidFill>
              </a:rPr>
              <a:t>Initial all answers changed or supplied</a:t>
            </a:r>
          </a:p>
          <a:p>
            <a:pPr marL="342900" indent="-342900">
              <a:lnSpc>
                <a:spcPct val="100000"/>
              </a:lnSpc>
              <a:spcBef>
                <a:spcPts val="1200"/>
              </a:spcBef>
              <a:buFont typeface="Arial" panose="020B0604020202020204" pitchFamily="34" charset="0"/>
              <a:buChar char="•"/>
            </a:pPr>
            <a:r>
              <a:rPr lang="en-US" sz="2800" dirty="0">
                <a:solidFill>
                  <a:schemeClr val="tx1"/>
                </a:solidFill>
              </a:rPr>
              <a:t>Place initials and date of editing </a:t>
            </a:r>
            <a:r>
              <a:rPr lang="en-US" sz="2800" dirty="0" smtClean="0">
                <a:solidFill>
                  <a:schemeClr val="tx1"/>
                </a:solidFill>
              </a:rPr>
              <a:t>on </a:t>
            </a:r>
            <a:r>
              <a:rPr lang="en-US" sz="2800" dirty="0">
                <a:solidFill>
                  <a:schemeClr val="tx1"/>
                </a:solidFill>
              </a:rPr>
              <a:t>each instrument </a:t>
            </a:r>
            <a:r>
              <a:rPr lang="en-US" sz="2800" dirty="0" smtClean="0">
                <a:solidFill>
                  <a:schemeClr val="tx1"/>
                </a:solidFill>
              </a:rPr>
              <a:t>completed</a:t>
            </a:r>
            <a:endParaRPr lang="en-US" sz="2800" dirty="0">
              <a:solidFill>
                <a:schemeClr val="tx1"/>
              </a:solidFill>
            </a:endParaRPr>
          </a:p>
          <a:p>
            <a:pPr marL="342900" indent="-342900">
              <a:lnSpc>
                <a:spcPct val="100000"/>
              </a:lnSpc>
              <a:spcBef>
                <a:spcPts val="1200"/>
              </a:spcBef>
              <a:buFont typeface="Arial" panose="020B0604020202020204" pitchFamily="34" charset="0"/>
              <a:buChar char="•"/>
            </a:pPr>
            <a:endParaRPr lang="en-US" sz="2800" dirty="0">
              <a:solidFill>
                <a:schemeClr val="tx1"/>
              </a:solidFill>
            </a:endParaRPr>
          </a:p>
        </p:txBody>
      </p:sp>
    </p:spTree>
    <p:extLst>
      <p:ext uri="{BB962C8B-B14F-4D97-AF65-F5344CB8AC3E}">
        <p14:creationId xmlns:p14="http://schemas.microsoft.com/office/powerpoint/2010/main" val="355077742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525252"/>
        </a:solidFill>
        <a:effectLst/>
      </p:bgPr>
    </p:bg>
    <p:spTree>
      <p:nvGrpSpPr>
        <p:cNvPr id="1" name=""/>
        <p:cNvGrpSpPr/>
        <p:nvPr/>
      </p:nvGrpSpPr>
      <p:grpSpPr>
        <a:xfrm>
          <a:off x="0" y="0"/>
          <a:ext cx="0" cy="0"/>
          <a:chOff x="0" y="0"/>
          <a:chExt cx="0" cy="0"/>
        </a:xfrm>
      </p:grpSpPr>
      <p:sp>
        <p:nvSpPr>
          <p:cNvPr id="7" name="Text Placeholder 6"/>
          <p:cNvSpPr>
            <a:spLocks noGrp="1"/>
          </p:cNvSpPr>
          <p:nvPr>
            <p:ph type="body" idx="1"/>
          </p:nvPr>
        </p:nvSpPr>
        <p:spPr/>
        <p:txBody>
          <a:bodyPr>
            <a:noAutofit/>
          </a:bodyPr>
          <a:lstStyle/>
          <a:p>
            <a:r>
              <a:rPr lang="en-US" sz="4800" b="1" dirty="0" smtClean="0"/>
              <a:t>Data Coding</a:t>
            </a:r>
            <a:endParaRPr lang="en-US" sz="4800" b="1" dirty="0"/>
          </a:p>
        </p:txBody>
      </p:sp>
      <p:sp>
        <p:nvSpPr>
          <p:cNvPr id="4" name="Content Placeholder 2"/>
          <p:cNvSpPr txBox="1">
            <a:spLocks/>
          </p:cNvSpPr>
          <p:nvPr/>
        </p:nvSpPr>
        <p:spPr>
          <a:xfrm>
            <a:off x="6400799" y="4040488"/>
            <a:ext cx="5662245" cy="13807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i="1" dirty="0" smtClean="0">
                <a:solidFill>
                  <a:schemeClr val="bg1"/>
                </a:solidFill>
                <a:latin typeface="Segoe UI"/>
              </a:rPr>
              <a:t>Assigning Numbers to Responses</a:t>
            </a:r>
            <a:endParaRPr lang="en-US" sz="2000" i="1" dirty="0">
              <a:solidFill>
                <a:schemeClr val="bg1"/>
              </a:solidFill>
              <a:latin typeface="Segoe UI"/>
            </a:endParaRPr>
          </a:p>
        </p:txBody>
      </p:sp>
      <p:cxnSp>
        <p:nvCxnSpPr>
          <p:cNvPr id="5" name="Straight Connector 4"/>
          <p:cNvCxnSpPr/>
          <p:nvPr/>
        </p:nvCxnSpPr>
        <p:spPr>
          <a:xfrm>
            <a:off x="6435969" y="3956539"/>
            <a:ext cx="529296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812023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smtClean="0"/>
              <a:t>Data Coding</a:t>
            </a:r>
            <a:endParaRPr lang="en-US" b="1" dirty="0"/>
          </a:p>
        </p:txBody>
      </p:sp>
      <p:sp>
        <p:nvSpPr>
          <p:cNvPr id="6" name="Content Placeholder 5"/>
          <p:cNvSpPr>
            <a:spLocks noGrp="1"/>
          </p:cNvSpPr>
          <p:nvPr>
            <p:ph idx="1"/>
          </p:nvPr>
        </p:nvSpPr>
        <p:spPr>
          <a:xfrm>
            <a:off x="838201" y="1825625"/>
            <a:ext cx="10574214" cy="4351338"/>
          </a:xfrm>
        </p:spPr>
        <p:txBody>
          <a:bodyPr>
            <a:noAutofit/>
          </a:bodyPr>
          <a:lstStyle/>
          <a:p>
            <a:pPr marL="342900" indent="-342900">
              <a:lnSpc>
                <a:spcPct val="100000"/>
              </a:lnSpc>
              <a:spcBef>
                <a:spcPts val="1200"/>
              </a:spcBef>
              <a:buFont typeface="Arial" panose="020B0604020202020204" pitchFamily="34" charset="0"/>
              <a:buChar char="•"/>
            </a:pPr>
            <a:r>
              <a:rPr lang="en-US" sz="2800" dirty="0">
                <a:solidFill>
                  <a:schemeClr val="tx1"/>
                </a:solidFill>
              </a:rPr>
              <a:t>Coding involves assigning numbers or other symbols to answers so that the responses can be grouped into a limited number of categories. </a:t>
            </a:r>
            <a:endParaRPr lang="en-US" sz="2800" dirty="0" smtClean="0">
              <a:solidFill>
                <a:schemeClr val="tx1"/>
              </a:solidFill>
            </a:endParaRPr>
          </a:p>
          <a:p>
            <a:pPr marL="342900" indent="-342900">
              <a:lnSpc>
                <a:spcPct val="100000"/>
              </a:lnSpc>
              <a:spcBef>
                <a:spcPts val="1200"/>
              </a:spcBef>
              <a:buFont typeface="Arial" panose="020B0604020202020204" pitchFamily="34" charset="0"/>
              <a:buChar char="•"/>
            </a:pPr>
            <a:r>
              <a:rPr lang="en-US" sz="2800" dirty="0" smtClean="0">
                <a:solidFill>
                  <a:schemeClr val="tx1"/>
                </a:solidFill>
              </a:rPr>
              <a:t>In </a:t>
            </a:r>
            <a:r>
              <a:rPr lang="en-US" sz="2800" dirty="0">
                <a:solidFill>
                  <a:schemeClr val="tx1"/>
                </a:solidFill>
              </a:rPr>
              <a:t>coding, categories are the partitions of a data set of a given variable. For instance, if the variable is gender, the categories are male and female. </a:t>
            </a:r>
            <a:endParaRPr lang="en-US" sz="2800" dirty="0" smtClean="0">
              <a:solidFill>
                <a:schemeClr val="tx1"/>
              </a:solidFill>
            </a:endParaRPr>
          </a:p>
          <a:p>
            <a:pPr marL="342900" indent="-342900">
              <a:lnSpc>
                <a:spcPct val="100000"/>
              </a:lnSpc>
              <a:spcBef>
                <a:spcPts val="1200"/>
              </a:spcBef>
              <a:buFont typeface="Arial" panose="020B0604020202020204" pitchFamily="34" charset="0"/>
              <a:buChar char="•"/>
            </a:pPr>
            <a:r>
              <a:rPr lang="en-US" sz="2800" dirty="0" smtClean="0">
                <a:solidFill>
                  <a:schemeClr val="tx1"/>
                </a:solidFill>
              </a:rPr>
              <a:t>Categorization </a:t>
            </a:r>
            <a:r>
              <a:rPr lang="en-US" sz="2800" dirty="0">
                <a:solidFill>
                  <a:schemeClr val="tx1"/>
                </a:solidFill>
              </a:rPr>
              <a:t>is the process of using rules to partition a body of data. </a:t>
            </a:r>
            <a:r>
              <a:rPr lang="en-US" sz="2800" b="1" dirty="0">
                <a:solidFill>
                  <a:schemeClr val="tx1"/>
                </a:solidFill>
              </a:rPr>
              <a:t>Both closed and open questions must be coded</a:t>
            </a:r>
            <a:r>
              <a:rPr lang="en-US" sz="2800" dirty="0" smtClean="0">
                <a:solidFill>
                  <a:schemeClr val="tx1"/>
                </a:solidFill>
              </a:rPr>
              <a:t>.</a:t>
            </a:r>
            <a:endParaRPr lang="en-US" sz="2800" dirty="0">
              <a:solidFill>
                <a:schemeClr val="tx1"/>
              </a:solidFill>
            </a:endParaRPr>
          </a:p>
        </p:txBody>
      </p:sp>
    </p:spTree>
    <p:extLst>
      <p:ext uri="{BB962C8B-B14F-4D97-AF65-F5344CB8AC3E}">
        <p14:creationId xmlns:p14="http://schemas.microsoft.com/office/powerpoint/2010/main" val="3933067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smtClean="0"/>
              <a:t>Codebook</a:t>
            </a:r>
            <a:endParaRPr lang="en-US" b="1" dirty="0"/>
          </a:p>
        </p:txBody>
      </p:sp>
      <p:sp>
        <p:nvSpPr>
          <p:cNvPr id="6" name="Content Placeholder 5"/>
          <p:cNvSpPr>
            <a:spLocks noGrp="1"/>
          </p:cNvSpPr>
          <p:nvPr>
            <p:ph idx="1"/>
          </p:nvPr>
        </p:nvSpPr>
        <p:spPr>
          <a:xfrm>
            <a:off x="838201" y="1825625"/>
            <a:ext cx="10574214" cy="4351338"/>
          </a:xfrm>
        </p:spPr>
        <p:txBody>
          <a:bodyPr>
            <a:noAutofit/>
          </a:bodyPr>
          <a:lstStyle/>
          <a:p>
            <a:pPr marL="342900" indent="-342900">
              <a:lnSpc>
                <a:spcPct val="100000"/>
              </a:lnSpc>
              <a:spcBef>
                <a:spcPts val="1200"/>
              </a:spcBef>
              <a:buFont typeface="Arial" panose="020B0604020202020204" pitchFamily="34" charset="0"/>
              <a:buChar char="•"/>
            </a:pPr>
            <a:r>
              <a:rPr lang="en-US" sz="2800" dirty="0" smtClean="0">
                <a:solidFill>
                  <a:schemeClr val="tx1"/>
                </a:solidFill>
              </a:rPr>
              <a:t>A codebook </a:t>
            </a:r>
            <a:r>
              <a:rPr lang="en-US" sz="2800" dirty="0">
                <a:solidFill>
                  <a:schemeClr val="tx1"/>
                </a:solidFill>
              </a:rPr>
              <a:t>contains each variable in the study and specifies the application of coding rules to the variable. </a:t>
            </a:r>
            <a:endParaRPr lang="en-US" sz="2800" dirty="0" smtClean="0">
              <a:solidFill>
                <a:schemeClr val="tx1"/>
              </a:solidFill>
            </a:endParaRPr>
          </a:p>
          <a:p>
            <a:pPr marL="342900" indent="-342900">
              <a:lnSpc>
                <a:spcPct val="100000"/>
              </a:lnSpc>
              <a:spcBef>
                <a:spcPts val="1200"/>
              </a:spcBef>
              <a:buFont typeface="Arial" panose="020B0604020202020204" pitchFamily="34" charset="0"/>
              <a:buChar char="•"/>
            </a:pPr>
            <a:r>
              <a:rPr lang="en-US" sz="2800" dirty="0" smtClean="0">
                <a:solidFill>
                  <a:schemeClr val="tx1"/>
                </a:solidFill>
              </a:rPr>
              <a:t>It </a:t>
            </a:r>
            <a:r>
              <a:rPr lang="en-US" sz="2800" dirty="0">
                <a:solidFill>
                  <a:schemeClr val="tx1"/>
                </a:solidFill>
              </a:rPr>
              <a:t>is used by the researcher or research staff to promote more accurate and more efficient data entry. </a:t>
            </a:r>
            <a:endParaRPr lang="en-US" sz="2800" dirty="0" smtClean="0">
              <a:solidFill>
                <a:schemeClr val="tx1"/>
              </a:solidFill>
            </a:endParaRPr>
          </a:p>
          <a:p>
            <a:pPr marL="342900" indent="-342900">
              <a:lnSpc>
                <a:spcPct val="100000"/>
              </a:lnSpc>
              <a:spcBef>
                <a:spcPts val="1200"/>
              </a:spcBef>
              <a:buFont typeface="Arial" panose="020B0604020202020204" pitchFamily="34" charset="0"/>
              <a:buChar char="•"/>
            </a:pPr>
            <a:r>
              <a:rPr lang="en-US" sz="2800" dirty="0" smtClean="0">
                <a:solidFill>
                  <a:schemeClr val="tx1"/>
                </a:solidFill>
              </a:rPr>
              <a:t>It </a:t>
            </a:r>
            <a:r>
              <a:rPr lang="en-US" sz="2800" dirty="0">
                <a:solidFill>
                  <a:schemeClr val="tx1"/>
                </a:solidFill>
              </a:rPr>
              <a:t>is the definitive source for locating the positions of variables in the data file during analysis. </a:t>
            </a:r>
          </a:p>
          <a:p>
            <a:pPr marL="342900" indent="-342900">
              <a:lnSpc>
                <a:spcPct val="100000"/>
              </a:lnSpc>
              <a:spcBef>
                <a:spcPts val="1200"/>
              </a:spcBef>
              <a:buFont typeface="Arial" panose="020B0604020202020204" pitchFamily="34" charset="0"/>
              <a:buChar char="•"/>
            </a:pPr>
            <a:endParaRPr lang="en-US" sz="2800" dirty="0">
              <a:solidFill>
                <a:schemeClr val="tx1"/>
              </a:solidFill>
            </a:endParaRPr>
          </a:p>
        </p:txBody>
      </p:sp>
    </p:spTree>
    <p:extLst>
      <p:ext uri="{BB962C8B-B14F-4D97-AF65-F5344CB8AC3E}">
        <p14:creationId xmlns:p14="http://schemas.microsoft.com/office/powerpoint/2010/main" val="3712266347"/>
      </p:ext>
    </p:extLst>
  </p:cSld>
  <p:clrMapOvr>
    <a:masterClrMapping/>
  </p:clrMapOvr>
  <p:transition spd="slow">
    <p:pu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Pamela Schindler\My Documents\MyFiles\Book\BRM\BRM_11e\PPT\art\ch1-17\1-17\ch15_JPG\coo73702_1502.jpg"/>
          <p:cNvPicPr>
            <a:picLocks noChangeAspect="1" noChangeArrowheads="1"/>
          </p:cNvPicPr>
          <p:nvPr/>
        </p:nvPicPr>
        <p:blipFill>
          <a:blip r:embed="rId2">
            <a:extLst>
              <a:ext uri="{28A0092B-C50C-407E-A947-70E740481C1C}">
                <a14:useLocalDpi xmlns:a14="http://schemas.microsoft.com/office/drawing/2010/main" val="0"/>
              </a:ext>
            </a:extLst>
          </a:blip>
          <a:srcRect l="8246" t="4340" r="1945" b="38017"/>
          <a:stretch>
            <a:fillRect/>
          </a:stretch>
        </p:blipFill>
        <p:spPr bwMode="auto">
          <a:xfrm>
            <a:off x="778934" y="686485"/>
            <a:ext cx="6415087" cy="53784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txBox="1">
            <a:spLocks/>
          </p:cNvSpPr>
          <p:nvPr/>
        </p:nvSpPr>
        <p:spPr>
          <a:xfrm>
            <a:off x="7831913" y="5029201"/>
            <a:ext cx="4149071" cy="1600200"/>
          </a:xfrm>
          <a:prstGeom prst="rect">
            <a:avLst/>
          </a:prstGeom>
        </p:spPr>
        <p:txBody>
          <a:bodyPr/>
          <a:lstStyle>
            <a:lvl1pPr algn="l" defTabSz="914400" rtl="0" eaLnBrk="1" latinLnBrk="0" hangingPunct="1">
              <a:spcBef>
                <a:spcPct val="0"/>
              </a:spcBef>
              <a:buNone/>
              <a:defRPr sz="4400" kern="1200">
                <a:solidFill>
                  <a:schemeClr val="tx1"/>
                </a:solidFill>
                <a:latin typeface="+mj-lt"/>
                <a:ea typeface="+mj-ea"/>
                <a:cs typeface="+mj-cs"/>
              </a:defRPr>
            </a:lvl1pPr>
          </a:lstStyle>
          <a:p>
            <a:pPr algn="r"/>
            <a:r>
              <a:rPr lang="en-US" sz="3200" b="1" dirty="0" smtClean="0">
                <a:solidFill>
                  <a:srgbClr val="525252"/>
                </a:solidFill>
              </a:rPr>
              <a:t>Sample </a:t>
            </a:r>
            <a:br>
              <a:rPr lang="en-US" sz="3200" b="1" dirty="0" smtClean="0">
                <a:solidFill>
                  <a:srgbClr val="525252"/>
                </a:solidFill>
              </a:rPr>
            </a:br>
            <a:r>
              <a:rPr lang="en-US" sz="3200" b="1" dirty="0" smtClean="0">
                <a:solidFill>
                  <a:srgbClr val="525252"/>
                </a:solidFill>
              </a:rPr>
              <a:t>Codebook</a:t>
            </a:r>
            <a:endParaRPr lang="en-US" sz="3200" b="1" dirty="0">
              <a:solidFill>
                <a:srgbClr val="525252"/>
              </a:solidFill>
            </a:endParaRPr>
          </a:p>
        </p:txBody>
      </p:sp>
      <p:cxnSp>
        <p:nvCxnSpPr>
          <p:cNvPr id="6" name="Straight Connector 5"/>
          <p:cNvCxnSpPr/>
          <p:nvPr/>
        </p:nvCxnSpPr>
        <p:spPr>
          <a:xfrm flipV="1">
            <a:off x="8023412" y="6224265"/>
            <a:ext cx="3966882" cy="0"/>
          </a:xfrm>
          <a:prstGeom prst="line">
            <a:avLst/>
          </a:prstGeom>
          <a:ln w="28575">
            <a:solidFill>
              <a:srgbClr val="52525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33538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c 3"/>
          <p:cNvSpPr/>
          <p:nvPr/>
        </p:nvSpPr>
        <p:spPr>
          <a:xfrm>
            <a:off x="-3429001" y="0"/>
            <a:ext cx="6858002" cy="6858000"/>
          </a:xfrm>
          <a:prstGeom prst="arc">
            <a:avLst>
              <a:gd name="adj1" fmla="val 16200000"/>
              <a:gd name="adj2" fmla="val 5370932"/>
            </a:avLst>
          </a:prstGeom>
          <a:solidFill>
            <a:schemeClr val="bg1"/>
          </a:solidFill>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 name="TextBox 4"/>
          <p:cNvSpPr txBox="1"/>
          <p:nvPr/>
        </p:nvSpPr>
        <p:spPr>
          <a:xfrm flipH="1">
            <a:off x="3138052" y="1238001"/>
            <a:ext cx="7564583" cy="523220"/>
          </a:xfrm>
          <a:prstGeom prst="rect">
            <a:avLst/>
          </a:prstGeom>
          <a:noFill/>
        </p:spPr>
        <p:txBody>
          <a:bodyPr wrap="square" rtlCol="0">
            <a:spAutoFit/>
          </a:bodyPr>
          <a:lstStyle/>
          <a:p>
            <a:r>
              <a:rPr lang="en-US" sz="2800" i="1" dirty="0" smtClean="0">
                <a:solidFill>
                  <a:prstClr val="black"/>
                </a:solidFill>
              </a:rPr>
              <a:t>Collectively Exhaustive</a:t>
            </a:r>
            <a:endParaRPr lang="en-US" sz="2800" i="1" dirty="0">
              <a:solidFill>
                <a:prstClr val="black"/>
              </a:solidFill>
            </a:endParaRPr>
          </a:p>
        </p:txBody>
      </p:sp>
      <p:sp>
        <p:nvSpPr>
          <p:cNvPr id="6" name="TextBox 5"/>
          <p:cNvSpPr txBox="1"/>
          <p:nvPr/>
        </p:nvSpPr>
        <p:spPr>
          <a:xfrm flipH="1">
            <a:off x="3627911" y="2515918"/>
            <a:ext cx="7564583" cy="523220"/>
          </a:xfrm>
          <a:prstGeom prst="rect">
            <a:avLst/>
          </a:prstGeom>
          <a:noFill/>
        </p:spPr>
        <p:txBody>
          <a:bodyPr wrap="square" rtlCol="0">
            <a:spAutoFit/>
          </a:bodyPr>
          <a:lstStyle/>
          <a:p>
            <a:r>
              <a:rPr lang="en-US" sz="2800" i="1" dirty="0">
                <a:solidFill>
                  <a:prstClr val="black"/>
                </a:solidFill>
              </a:rPr>
              <a:t>Mutually exclusive</a:t>
            </a:r>
          </a:p>
        </p:txBody>
      </p:sp>
      <p:sp>
        <p:nvSpPr>
          <p:cNvPr id="7" name="TextBox 6"/>
          <p:cNvSpPr txBox="1"/>
          <p:nvPr/>
        </p:nvSpPr>
        <p:spPr>
          <a:xfrm flipH="1">
            <a:off x="3627911" y="3793835"/>
            <a:ext cx="7564583" cy="523220"/>
          </a:xfrm>
          <a:prstGeom prst="rect">
            <a:avLst/>
          </a:prstGeom>
          <a:noFill/>
        </p:spPr>
        <p:txBody>
          <a:bodyPr wrap="square" rtlCol="0">
            <a:spAutoFit/>
          </a:bodyPr>
          <a:lstStyle/>
          <a:p>
            <a:r>
              <a:rPr lang="en-US" sz="2800" i="1" dirty="0">
                <a:solidFill>
                  <a:prstClr val="black"/>
                </a:solidFill>
              </a:rPr>
              <a:t>Appropriate to the research problem</a:t>
            </a:r>
          </a:p>
        </p:txBody>
      </p:sp>
      <p:sp>
        <p:nvSpPr>
          <p:cNvPr id="8" name="TextBox 7"/>
          <p:cNvSpPr txBox="1"/>
          <p:nvPr/>
        </p:nvSpPr>
        <p:spPr>
          <a:xfrm flipH="1">
            <a:off x="3193471" y="5071752"/>
            <a:ext cx="6786840" cy="523220"/>
          </a:xfrm>
          <a:prstGeom prst="rect">
            <a:avLst/>
          </a:prstGeom>
          <a:noFill/>
        </p:spPr>
        <p:txBody>
          <a:bodyPr wrap="square" rtlCol="0">
            <a:spAutoFit/>
          </a:bodyPr>
          <a:lstStyle/>
          <a:p>
            <a:r>
              <a:rPr lang="en-US" sz="2800" i="1" dirty="0">
                <a:solidFill>
                  <a:prstClr val="black"/>
                </a:solidFill>
              </a:rPr>
              <a:t>Derived from one classification principle</a:t>
            </a:r>
          </a:p>
        </p:txBody>
      </p:sp>
      <p:sp>
        <p:nvSpPr>
          <p:cNvPr id="9" name="Oval 8"/>
          <p:cNvSpPr/>
          <p:nvPr/>
        </p:nvSpPr>
        <p:spPr>
          <a:xfrm>
            <a:off x="2721676" y="1370362"/>
            <a:ext cx="311727" cy="311727"/>
          </a:xfrm>
          <a:prstGeom prst="ellipse">
            <a:avLst/>
          </a:prstGeom>
          <a:solidFill>
            <a:srgbClr val="52525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Oval 9"/>
          <p:cNvSpPr/>
          <p:nvPr/>
        </p:nvSpPr>
        <p:spPr>
          <a:xfrm>
            <a:off x="3220192" y="2638878"/>
            <a:ext cx="311727" cy="311727"/>
          </a:xfrm>
          <a:prstGeom prst="ellipse">
            <a:avLst/>
          </a:prstGeom>
          <a:solidFill>
            <a:srgbClr val="52525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i="1">
              <a:solidFill>
                <a:srgbClr val="26ACE2"/>
              </a:solidFill>
            </a:endParaRPr>
          </a:p>
        </p:txBody>
      </p:sp>
      <p:sp>
        <p:nvSpPr>
          <p:cNvPr id="11" name="Oval 10"/>
          <p:cNvSpPr/>
          <p:nvPr/>
        </p:nvSpPr>
        <p:spPr>
          <a:xfrm>
            <a:off x="3222174" y="3907394"/>
            <a:ext cx="311727" cy="311727"/>
          </a:xfrm>
          <a:prstGeom prst="ellipse">
            <a:avLst/>
          </a:prstGeom>
          <a:solidFill>
            <a:srgbClr val="52525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i="1">
              <a:solidFill>
                <a:srgbClr val="26ACE2"/>
              </a:solidFill>
            </a:endParaRPr>
          </a:p>
        </p:txBody>
      </p:sp>
      <p:sp>
        <p:nvSpPr>
          <p:cNvPr id="12" name="Oval 11"/>
          <p:cNvSpPr/>
          <p:nvPr/>
        </p:nvSpPr>
        <p:spPr>
          <a:xfrm>
            <a:off x="2733551" y="5175909"/>
            <a:ext cx="311727" cy="311727"/>
          </a:xfrm>
          <a:prstGeom prst="ellipse">
            <a:avLst/>
          </a:prstGeom>
          <a:solidFill>
            <a:srgbClr val="52525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Arc 12"/>
          <p:cNvSpPr/>
          <p:nvPr/>
        </p:nvSpPr>
        <p:spPr>
          <a:xfrm>
            <a:off x="-1524000" y="1904999"/>
            <a:ext cx="3048000" cy="3048000"/>
          </a:xfrm>
          <a:prstGeom prst="arc">
            <a:avLst>
              <a:gd name="adj1" fmla="val 16200000"/>
              <a:gd name="adj2" fmla="val 5359794"/>
            </a:avLst>
          </a:prstGeom>
          <a:solidFill>
            <a:schemeClr val="bg1">
              <a:lumMod val="95000"/>
            </a:schemeClr>
          </a:solidFill>
          <a:ln>
            <a:noFill/>
          </a:ln>
          <a:effectLst>
            <a:innerShdw blurRad="304800" dist="50800" dir="18900000">
              <a:prstClr val="black">
                <a:alpha val="1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14" name="Group 24"/>
          <p:cNvGrpSpPr/>
          <p:nvPr/>
        </p:nvGrpSpPr>
        <p:grpSpPr>
          <a:xfrm rot="5400000">
            <a:off x="-3129150" y="3314699"/>
            <a:ext cx="6246420" cy="228600"/>
            <a:chOff x="-3200400" y="3314700"/>
            <a:chExt cx="6246420" cy="228600"/>
          </a:xfrm>
        </p:grpSpPr>
        <p:sp>
          <p:nvSpPr>
            <p:cNvPr id="15" name="Rounded Rectangle 14"/>
            <p:cNvSpPr/>
            <p:nvPr/>
          </p:nvSpPr>
          <p:spPr>
            <a:xfrm rot="5400000">
              <a:off x="1331520" y="1828800"/>
              <a:ext cx="228600" cy="3200400"/>
            </a:xfrm>
            <a:prstGeom prst="roundRect">
              <a:avLst>
                <a:gd name="adj" fmla="val 35051"/>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prstMaterial="matte">
              <a:bevelT w="63500" h="63500"/>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Rounded Rectangle 15"/>
            <p:cNvSpPr/>
            <p:nvPr/>
          </p:nvSpPr>
          <p:spPr>
            <a:xfrm rot="5400000">
              <a:off x="-1714500" y="1828800"/>
              <a:ext cx="228600" cy="3200400"/>
            </a:xfrm>
            <a:prstGeom prst="roundRect">
              <a:avLst>
                <a:gd name="adj" fmla="val 35051"/>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prstMaterial="matte">
              <a:bevelT w="63500" h="63500"/>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7" name="Group 16"/>
          <p:cNvGrpSpPr/>
          <p:nvPr/>
        </p:nvGrpSpPr>
        <p:grpSpPr>
          <a:xfrm>
            <a:off x="11023289" y="0"/>
            <a:ext cx="822722" cy="6858000"/>
            <a:chOff x="11192494" y="0"/>
            <a:chExt cx="822722" cy="6858001"/>
          </a:xfrm>
          <a:solidFill>
            <a:srgbClr val="525252"/>
          </a:solidFill>
        </p:grpSpPr>
        <p:sp>
          <p:nvSpPr>
            <p:cNvPr id="18" name="Rectangle 17"/>
            <p:cNvSpPr/>
            <p:nvPr/>
          </p:nvSpPr>
          <p:spPr>
            <a:xfrm>
              <a:off x="11192494" y="0"/>
              <a:ext cx="822722" cy="68580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i="1">
                <a:solidFill>
                  <a:prstClr val="white"/>
                </a:solidFill>
              </a:endParaRPr>
            </a:p>
          </p:txBody>
        </p:sp>
        <p:sp>
          <p:nvSpPr>
            <p:cNvPr id="19" name="TextBox 18"/>
            <p:cNvSpPr txBox="1"/>
            <p:nvPr/>
          </p:nvSpPr>
          <p:spPr>
            <a:xfrm rot="5400000">
              <a:off x="8174349" y="3136613"/>
              <a:ext cx="6858001" cy="584775"/>
            </a:xfrm>
            <a:prstGeom prst="rect">
              <a:avLst/>
            </a:prstGeom>
            <a:grpFill/>
          </p:spPr>
          <p:txBody>
            <a:bodyPr wrap="square" rtlCol="0">
              <a:spAutoFit/>
            </a:bodyPr>
            <a:lstStyle/>
            <a:p>
              <a:pPr algn="ctr"/>
              <a:r>
                <a:rPr lang="en-US" sz="3200" i="1" dirty="0" smtClean="0">
                  <a:solidFill>
                    <a:prstClr val="white"/>
                  </a:solidFill>
                </a:rPr>
                <a:t>Rules for Creating Coding Categories</a:t>
              </a:r>
              <a:endParaRPr lang="en-US" sz="3200" i="1" dirty="0">
                <a:solidFill>
                  <a:prstClr val="white"/>
                </a:solidFill>
              </a:endParaRPr>
            </a:p>
          </p:txBody>
        </p:sp>
      </p:grpSp>
    </p:spTree>
    <p:extLst>
      <p:ext uri="{BB962C8B-B14F-4D97-AF65-F5344CB8AC3E}">
        <p14:creationId xmlns:p14="http://schemas.microsoft.com/office/powerpoint/2010/main" val="3747929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7380000">
                                      <p:cBhvr>
                                        <p:cTn id="6" dur="1000" fill="hold"/>
                                        <p:tgtEl>
                                          <p:spTgt spid="14"/>
                                        </p:tgtEl>
                                        <p:attrNameLst>
                                          <p:attrName>r</p:attrName>
                                        </p:attrNameLst>
                                      </p:cBhvr>
                                    </p:animRot>
                                  </p:childTnLst>
                                </p:cTn>
                              </p:par>
                            </p:childTnLst>
                          </p:cTn>
                        </p:par>
                        <p:par>
                          <p:cTn id="7" fill="hold">
                            <p:stCondLst>
                              <p:cond delay="1000"/>
                            </p:stCondLst>
                            <p:childTnLst>
                              <p:par>
                                <p:cTn id="8" presetID="1" presetClass="emph" presetSubtype="2" fill="hold" nodeType="afterEffect">
                                  <p:stCondLst>
                                    <p:cond delay="0"/>
                                  </p:stCondLst>
                                  <p:childTnLst>
                                    <p:animClr clrSpc="rgb" dir="cw">
                                      <p:cBhvr>
                                        <p:cTn id="9" dur="500" fill="hold"/>
                                        <p:tgtEl>
                                          <p:spTgt spid="9"/>
                                        </p:tgtEl>
                                        <p:attrNameLst>
                                          <p:attrName>fillcolor</p:attrName>
                                        </p:attrNameLst>
                                      </p:cBhvr>
                                      <p:to>
                                        <a:srgbClr val="829975"/>
                                      </p:to>
                                    </p:animClr>
                                    <p:set>
                                      <p:cBhvr>
                                        <p:cTn id="10" dur="500" fill="hold"/>
                                        <p:tgtEl>
                                          <p:spTgt spid="9"/>
                                        </p:tgtEl>
                                        <p:attrNameLst>
                                          <p:attrName>fill.type</p:attrName>
                                        </p:attrNameLst>
                                      </p:cBhvr>
                                      <p:to>
                                        <p:strVal val="solid"/>
                                      </p:to>
                                    </p:set>
                                    <p:set>
                                      <p:cBhvr>
                                        <p:cTn id="11" dur="500" fill="hold"/>
                                        <p:tgtEl>
                                          <p:spTgt spid="9"/>
                                        </p:tgtEl>
                                        <p:attrNameLst>
                                          <p:attrName>fill.on</p:attrName>
                                        </p:attrNameLst>
                                      </p:cBhvr>
                                      <p:to>
                                        <p:strVal val="true"/>
                                      </p:to>
                                    </p:set>
                                  </p:childTnLst>
                                </p:cTn>
                              </p:par>
                              <p:par>
                                <p:cTn id="12" presetID="10" presetClass="entr" presetSubtype="0"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8" presetClass="emph" presetSubtype="0" fill="hold" nodeType="clickEffect">
                                  <p:stCondLst>
                                    <p:cond delay="0"/>
                                  </p:stCondLst>
                                  <p:childTnLst>
                                    <p:animRot by="1320000">
                                      <p:cBhvr>
                                        <p:cTn id="18" dur="500" fill="hold"/>
                                        <p:tgtEl>
                                          <p:spTgt spid="14"/>
                                        </p:tgtEl>
                                        <p:attrNameLst>
                                          <p:attrName>r</p:attrName>
                                        </p:attrNameLst>
                                      </p:cBhvr>
                                    </p:animRot>
                                  </p:childTnLst>
                                </p:cTn>
                              </p:par>
                            </p:childTnLst>
                          </p:cTn>
                        </p:par>
                        <p:par>
                          <p:cTn id="19" fill="hold">
                            <p:stCondLst>
                              <p:cond delay="500"/>
                            </p:stCondLst>
                            <p:childTnLst>
                              <p:par>
                                <p:cTn id="20" presetID="1" presetClass="emph" presetSubtype="2" fill="hold" nodeType="afterEffect">
                                  <p:stCondLst>
                                    <p:cond delay="0"/>
                                  </p:stCondLst>
                                  <p:childTnLst>
                                    <p:animClr clrSpc="rgb" dir="cw">
                                      <p:cBhvr>
                                        <p:cTn id="21" dur="500" fill="hold"/>
                                        <p:tgtEl>
                                          <p:spTgt spid="10"/>
                                        </p:tgtEl>
                                        <p:attrNameLst>
                                          <p:attrName>fillcolor</p:attrName>
                                        </p:attrNameLst>
                                      </p:cBhvr>
                                      <p:to>
                                        <a:srgbClr val="829975"/>
                                      </p:to>
                                    </p:animClr>
                                    <p:set>
                                      <p:cBhvr>
                                        <p:cTn id="22" dur="500" fill="hold"/>
                                        <p:tgtEl>
                                          <p:spTgt spid="10"/>
                                        </p:tgtEl>
                                        <p:attrNameLst>
                                          <p:attrName>fill.type</p:attrName>
                                        </p:attrNameLst>
                                      </p:cBhvr>
                                      <p:to>
                                        <p:strVal val="solid"/>
                                      </p:to>
                                    </p:set>
                                    <p:set>
                                      <p:cBhvr>
                                        <p:cTn id="23" dur="500" fill="hold"/>
                                        <p:tgtEl>
                                          <p:spTgt spid="10"/>
                                        </p:tgtEl>
                                        <p:attrNameLst>
                                          <p:attrName>fill.on</p:attrName>
                                        </p:attrNameLst>
                                      </p:cBhvr>
                                      <p:to>
                                        <p:strVal val="true"/>
                                      </p:to>
                                    </p:set>
                                  </p:childTnLst>
                                </p:cTn>
                              </p:par>
                              <p:par>
                                <p:cTn id="24" presetID="10"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mph" presetSubtype="0" fill="hold" nodeType="clickEffect">
                                  <p:stCondLst>
                                    <p:cond delay="0"/>
                                  </p:stCondLst>
                                  <p:childTnLst>
                                    <p:animRot by="1320000">
                                      <p:cBhvr>
                                        <p:cTn id="30" dur="500" fill="hold"/>
                                        <p:tgtEl>
                                          <p:spTgt spid="14"/>
                                        </p:tgtEl>
                                        <p:attrNameLst>
                                          <p:attrName>r</p:attrName>
                                        </p:attrNameLst>
                                      </p:cBhvr>
                                    </p:animRot>
                                  </p:childTnLst>
                                </p:cTn>
                              </p:par>
                            </p:childTnLst>
                          </p:cTn>
                        </p:par>
                        <p:par>
                          <p:cTn id="31" fill="hold">
                            <p:stCondLst>
                              <p:cond delay="500"/>
                            </p:stCondLst>
                            <p:childTnLst>
                              <p:par>
                                <p:cTn id="32" presetID="1" presetClass="emph" presetSubtype="2" fill="hold" nodeType="afterEffect">
                                  <p:stCondLst>
                                    <p:cond delay="0"/>
                                  </p:stCondLst>
                                  <p:childTnLst>
                                    <p:animClr clrSpc="rgb" dir="cw">
                                      <p:cBhvr>
                                        <p:cTn id="33" dur="500" fill="hold"/>
                                        <p:tgtEl>
                                          <p:spTgt spid="11"/>
                                        </p:tgtEl>
                                        <p:attrNameLst>
                                          <p:attrName>fillcolor</p:attrName>
                                        </p:attrNameLst>
                                      </p:cBhvr>
                                      <p:to>
                                        <a:srgbClr val="829975"/>
                                      </p:to>
                                    </p:animClr>
                                    <p:set>
                                      <p:cBhvr>
                                        <p:cTn id="34" dur="500" fill="hold"/>
                                        <p:tgtEl>
                                          <p:spTgt spid="11"/>
                                        </p:tgtEl>
                                        <p:attrNameLst>
                                          <p:attrName>fill.type</p:attrName>
                                        </p:attrNameLst>
                                      </p:cBhvr>
                                      <p:to>
                                        <p:strVal val="solid"/>
                                      </p:to>
                                    </p:set>
                                    <p:set>
                                      <p:cBhvr>
                                        <p:cTn id="35" dur="500" fill="hold"/>
                                        <p:tgtEl>
                                          <p:spTgt spid="11"/>
                                        </p:tgtEl>
                                        <p:attrNameLst>
                                          <p:attrName>fill.on</p:attrName>
                                        </p:attrNameLst>
                                      </p:cBhvr>
                                      <p:to>
                                        <p:strVal val="true"/>
                                      </p:to>
                                    </p:set>
                                  </p:childTnLst>
                                </p:cTn>
                              </p:par>
                              <p:par>
                                <p:cTn id="36" presetID="10"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8" presetClass="emph" presetSubtype="0" fill="hold" nodeType="clickEffect">
                                  <p:stCondLst>
                                    <p:cond delay="0"/>
                                  </p:stCondLst>
                                  <p:childTnLst>
                                    <p:animRot by="1320000">
                                      <p:cBhvr>
                                        <p:cTn id="42" dur="500" fill="hold"/>
                                        <p:tgtEl>
                                          <p:spTgt spid="14"/>
                                        </p:tgtEl>
                                        <p:attrNameLst>
                                          <p:attrName>r</p:attrName>
                                        </p:attrNameLst>
                                      </p:cBhvr>
                                    </p:animRot>
                                  </p:childTnLst>
                                </p:cTn>
                              </p:par>
                            </p:childTnLst>
                          </p:cTn>
                        </p:par>
                        <p:par>
                          <p:cTn id="43" fill="hold">
                            <p:stCondLst>
                              <p:cond delay="500"/>
                            </p:stCondLst>
                            <p:childTnLst>
                              <p:par>
                                <p:cTn id="44" presetID="1" presetClass="emph" presetSubtype="2" fill="hold" nodeType="afterEffect">
                                  <p:stCondLst>
                                    <p:cond delay="0"/>
                                  </p:stCondLst>
                                  <p:childTnLst>
                                    <p:animClr clrSpc="rgb" dir="cw">
                                      <p:cBhvr>
                                        <p:cTn id="45" dur="500" fill="hold"/>
                                        <p:tgtEl>
                                          <p:spTgt spid="12"/>
                                        </p:tgtEl>
                                        <p:attrNameLst>
                                          <p:attrName>fillcolor</p:attrName>
                                        </p:attrNameLst>
                                      </p:cBhvr>
                                      <p:to>
                                        <a:srgbClr val="829975"/>
                                      </p:to>
                                    </p:animClr>
                                    <p:set>
                                      <p:cBhvr>
                                        <p:cTn id="46" dur="500" fill="hold"/>
                                        <p:tgtEl>
                                          <p:spTgt spid="12"/>
                                        </p:tgtEl>
                                        <p:attrNameLst>
                                          <p:attrName>fill.type</p:attrName>
                                        </p:attrNameLst>
                                      </p:cBhvr>
                                      <p:to>
                                        <p:strVal val="solid"/>
                                      </p:to>
                                    </p:set>
                                    <p:set>
                                      <p:cBhvr>
                                        <p:cTn id="47" dur="500" fill="hold"/>
                                        <p:tgtEl>
                                          <p:spTgt spid="12"/>
                                        </p:tgtEl>
                                        <p:attrNameLst>
                                          <p:attrName>fill.on</p:attrName>
                                        </p:attrNameLst>
                                      </p:cBhvr>
                                      <p:to>
                                        <p:strVal val="true"/>
                                      </p:to>
                                    </p:set>
                                  </p:childTnLst>
                                </p:cTn>
                              </p:par>
                              <p:par>
                                <p:cTn id="48" presetID="10" presetClass="entr" presetSubtype="0" fill="hold" grpId="0" nodeType="with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525252"/>
        </a:solidFill>
        <a:effectLst/>
      </p:bgPr>
    </p:bg>
    <p:spTree>
      <p:nvGrpSpPr>
        <p:cNvPr id="1" name=""/>
        <p:cNvGrpSpPr/>
        <p:nvPr/>
      </p:nvGrpSpPr>
      <p:grpSpPr>
        <a:xfrm>
          <a:off x="0" y="0"/>
          <a:ext cx="0" cy="0"/>
          <a:chOff x="0" y="0"/>
          <a:chExt cx="0" cy="0"/>
        </a:xfrm>
      </p:grpSpPr>
      <p:sp>
        <p:nvSpPr>
          <p:cNvPr id="7" name="Text Placeholder 6"/>
          <p:cNvSpPr>
            <a:spLocks noGrp="1"/>
          </p:cNvSpPr>
          <p:nvPr>
            <p:ph type="body" idx="1"/>
          </p:nvPr>
        </p:nvSpPr>
        <p:spPr/>
        <p:txBody>
          <a:bodyPr>
            <a:noAutofit/>
          </a:bodyPr>
          <a:lstStyle/>
          <a:p>
            <a:r>
              <a:rPr lang="en-US" sz="4800" b="1" dirty="0" smtClean="0"/>
              <a:t>Data Entry</a:t>
            </a:r>
            <a:endParaRPr lang="en-US" sz="4800" b="1" dirty="0"/>
          </a:p>
        </p:txBody>
      </p:sp>
      <p:sp>
        <p:nvSpPr>
          <p:cNvPr id="4" name="Content Placeholder 2"/>
          <p:cNvSpPr txBox="1">
            <a:spLocks/>
          </p:cNvSpPr>
          <p:nvPr/>
        </p:nvSpPr>
        <p:spPr>
          <a:xfrm>
            <a:off x="6400799" y="4040488"/>
            <a:ext cx="5662245" cy="13807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i="1" dirty="0" smtClean="0">
                <a:solidFill>
                  <a:schemeClr val="bg1"/>
                </a:solidFill>
                <a:latin typeface="Segoe UI"/>
              </a:rPr>
              <a:t>The Last Step Before Moving to Analysis</a:t>
            </a:r>
            <a:endParaRPr lang="en-US" sz="2000" i="1" dirty="0">
              <a:solidFill>
                <a:schemeClr val="bg1"/>
              </a:solidFill>
              <a:latin typeface="Segoe UI"/>
            </a:endParaRPr>
          </a:p>
        </p:txBody>
      </p:sp>
      <p:cxnSp>
        <p:nvCxnSpPr>
          <p:cNvPr id="5" name="Straight Connector 4"/>
          <p:cNvCxnSpPr/>
          <p:nvPr/>
        </p:nvCxnSpPr>
        <p:spPr>
          <a:xfrm>
            <a:off x="6435969" y="3956539"/>
            <a:ext cx="529296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241338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smtClean="0"/>
              <a:t>Data Entry</a:t>
            </a:r>
            <a:endParaRPr lang="en-US" b="1" dirty="0"/>
          </a:p>
        </p:txBody>
      </p:sp>
      <p:sp>
        <p:nvSpPr>
          <p:cNvPr id="6" name="Content Placeholder 5"/>
          <p:cNvSpPr>
            <a:spLocks noGrp="1"/>
          </p:cNvSpPr>
          <p:nvPr>
            <p:ph idx="1"/>
          </p:nvPr>
        </p:nvSpPr>
        <p:spPr>
          <a:xfrm>
            <a:off x="838201" y="1825625"/>
            <a:ext cx="10574214" cy="4351338"/>
          </a:xfrm>
        </p:spPr>
        <p:txBody>
          <a:bodyPr>
            <a:noAutofit/>
          </a:bodyPr>
          <a:lstStyle/>
          <a:p>
            <a:pPr marL="342900" indent="-342900">
              <a:lnSpc>
                <a:spcPct val="100000"/>
              </a:lnSpc>
              <a:spcBef>
                <a:spcPts val="1200"/>
              </a:spcBef>
              <a:buFont typeface="Arial" panose="020B0604020202020204" pitchFamily="34" charset="0"/>
              <a:buChar char="•"/>
            </a:pPr>
            <a:r>
              <a:rPr lang="en-US" sz="2800" dirty="0">
                <a:solidFill>
                  <a:schemeClr val="tx1"/>
                </a:solidFill>
              </a:rPr>
              <a:t>Data entry converts information gathered by secondary or primary methods to a medium for viewing and </a:t>
            </a:r>
            <a:r>
              <a:rPr lang="en-US" sz="2800" dirty="0" smtClean="0">
                <a:solidFill>
                  <a:schemeClr val="tx1"/>
                </a:solidFill>
              </a:rPr>
              <a:t>manipulation.</a:t>
            </a:r>
          </a:p>
          <a:p>
            <a:pPr marL="342900" indent="-342900">
              <a:lnSpc>
                <a:spcPct val="100000"/>
              </a:lnSpc>
              <a:spcBef>
                <a:spcPts val="1200"/>
              </a:spcBef>
              <a:buFont typeface="Arial" panose="020B0604020202020204" pitchFamily="34" charset="0"/>
              <a:buChar char="•"/>
            </a:pPr>
            <a:r>
              <a:rPr lang="en-US" sz="2800" dirty="0" smtClean="0">
                <a:solidFill>
                  <a:schemeClr val="tx1"/>
                </a:solidFill>
              </a:rPr>
              <a:t>Keyboarding </a:t>
            </a:r>
            <a:r>
              <a:rPr lang="en-US" sz="2800" dirty="0">
                <a:solidFill>
                  <a:schemeClr val="tx1"/>
                </a:solidFill>
              </a:rPr>
              <a:t>remains the primary method. However, new methods are making data entry more efficient</a:t>
            </a:r>
            <a:r>
              <a:rPr lang="en-US" sz="2800" dirty="0" smtClean="0">
                <a:solidFill>
                  <a:schemeClr val="tx1"/>
                </a:solidFill>
              </a:rPr>
              <a:t>.</a:t>
            </a:r>
          </a:p>
          <a:p>
            <a:pPr marL="1028700" lvl="1" indent="-342900">
              <a:lnSpc>
                <a:spcPct val="100000"/>
              </a:lnSpc>
              <a:spcBef>
                <a:spcPts val="1200"/>
              </a:spcBef>
            </a:pPr>
            <a:r>
              <a:rPr lang="en-US" sz="2600" dirty="0">
                <a:solidFill>
                  <a:schemeClr val="tx1"/>
                </a:solidFill>
              </a:rPr>
              <a:t>Database </a:t>
            </a:r>
            <a:r>
              <a:rPr lang="en-US" sz="2600" dirty="0" smtClean="0">
                <a:solidFill>
                  <a:schemeClr val="tx1"/>
                </a:solidFill>
              </a:rPr>
              <a:t>Programs</a:t>
            </a:r>
            <a:endParaRPr lang="en-US" sz="2800" dirty="0" smtClean="0">
              <a:solidFill>
                <a:schemeClr val="tx1"/>
              </a:solidFill>
            </a:endParaRPr>
          </a:p>
          <a:p>
            <a:pPr marL="1028700" lvl="1" indent="-342900">
              <a:lnSpc>
                <a:spcPct val="100000"/>
              </a:lnSpc>
              <a:spcBef>
                <a:spcPts val="1200"/>
              </a:spcBef>
            </a:pPr>
            <a:r>
              <a:rPr lang="en-US" sz="2600" dirty="0" smtClean="0">
                <a:solidFill>
                  <a:schemeClr val="tx1"/>
                </a:solidFill>
              </a:rPr>
              <a:t>Optical/Voice Recognition</a:t>
            </a:r>
          </a:p>
          <a:p>
            <a:pPr marL="1028700" lvl="1" indent="-342900">
              <a:lnSpc>
                <a:spcPct val="100000"/>
              </a:lnSpc>
              <a:spcBef>
                <a:spcPts val="1200"/>
              </a:spcBef>
            </a:pPr>
            <a:r>
              <a:rPr lang="en-US" sz="2600" dirty="0" smtClean="0">
                <a:solidFill>
                  <a:schemeClr val="tx1"/>
                </a:solidFill>
              </a:rPr>
              <a:t>Digital/Barcodes</a:t>
            </a:r>
            <a:endParaRPr lang="en-US" sz="2600" dirty="0">
              <a:solidFill>
                <a:schemeClr val="tx1"/>
              </a:solidFill>
            </a:endParaRPr>
          </a:p>
          <a:p>
            <a:pPr lvl="1" indent="0">
              <a:lnSpc>
                <a:spcPct val="100000"/>
              </a:lnSpc>
              <a:spcBef>
                <a:spcPts val="1200"/>
              </a:spcBef>
              <a:buNone/>
            </a:pPr>
            <a:endParaRPr lang="en-US" sz="2600" dirty="0">
              <a:solidFill>
                <a:schemeClr val="tx1"/>
              </a:solidFill>
            </a:endParaRPr>
          </a:p>
          <a:p>
            <a:pPr marL="1028700" lvl="1" indent="-342900">
              <a:lnSpc>
                <a:spcPct val="100000"/>
              </a:lnSpc>
              <a:spcBef>
                <a:spcPts val="1200"/>
              </a:spcBef>
            </a:pPr>
            <a:endParaRPr lang="en-US" sz="2600" dirty="0">
              <a:solidFill>
                <a:schemeClr val="tx1"/>
              </a:solidFill>
            </a:endParaRPr>
          </a:p>
        </p:txBody>
      </p:sp>
    </p:spTree>
    <p:extLst>
      <p:ext uri="{BB962C8B-B14F-4D97-AF65-F5344CB8AC3E}">
        <p14:creationId xmlns:p14="http://schemas.microsoft.com/office/powerpoint/2010/main" val="2641600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533" y="2402238"/>
            <a:ext cx="4974383" cy="2187227"/>
          </a:xfrm>
        </p:spPr>
        <p:txBody>
          <a:bodyPr/>
          <a:lstStyle/>
          <a:p>
            <a:r>
              <a:rPr lang="en-US" dirty="0" smtClean="0"/>
              <a:t>Don’t Know &amp; Missing Responses</a:t>
            </a:r>
            <a:endParaRPr lang="en-US" dirty="0"/>
          </a:p>
        </p:txBody>
      </p:sp>
      <p:sp>
        <p:nvSpPr>
          <p:cNvPr id="4" name="Text Placeholder 2"/>
          <p:cNvSpPr>
            <a:spLocks noGrp="1"/>
          </p:cNvSpPr>
          <p:nvPr>
            <p:ph type="body" idx="1"/>
          </p:nvPr>
        </p:nvSpPr>
        <p:spPr>
          <a:xfrm>
            <a:off x="6028267" y="2048934"/>
            <a:ext cx="5859506" cy="2878666"/>
          </a:xfrm>
        </p:spPr>
        <p:txBody>
          <a:bodyPr>
            <a:noAutofit/>
          </a:bodyPr>
          <a:lstStyle/>
          <a:p>
            <a:pPr>
              <a:lnSpc>
                <a:spcPct val="100000"/>
              </a:lnSpc>
              <a:spcBef>
                <a:spcPts val="1200"/>
              </a:spcBef>
              <a:spcAft>
                <a:spcPts val="1200"/>
              </a:spcAft>
            </a:pPr>
            <a:r>
              <a:rPr lang="en-US" b="1" dirty="0" smtClean="0"/>
              <a:t>absence of useful data when respondents indicate their lack of awareness (don’t know) or refuse to respond (missing response) to a particular question.</a:t>
            </a:r>
            <a:endParaRPr lang="en-US" b="1" dirty="0"/>
          </a:p>
        </p:txBody>
      </p:sp>
    </p:spTree>
    <p:extLst>
      <p:ext uri="{BB962C8B-B14F-4D97-AF65-F5344CB8AC3E}">
        <p14:creationId xmlns:p14="http://schemas.microsoft.com/office/powerpoint/2010/main" val="311715886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smtClean="0"/>
              <a:t>Don’t Know Responses</a:t>
            </a:r>
            <a:endParaRPr lang="en-US" b="1" dirty="0"/>
          </a:p>
        </p:txBody>
      </p:sp>
      <p:sp>
        <p:nvSpPr>
          <p:cNvPr id="6" name="Content Placeholder 5"/>
          <p:cNvSpPr>
            <a:spLocks noGrp="1"/>
          </p:cNvSpPr>
          <p:nvPr>
            <p:ph idx="1"/>
          </p:nvPr>
        </p:nvSpPr>
        <p:spPr>
          <a:xfrm>
            <a:off x="838201" y="1825625"/>
            <a:ext cx="10574214" cy="4863042"/>
          </a:xfrm>
        </p:spPr>
        <p:txBody>
          <a:bodyPr>
            <a:noAutofit/>
          </a:bodyPr>
          <a:lstStyle/>
          <a:p>
            <a:pPr marL="342900" indent="-342900">
              <a:lnSpc>
                <a:spcPct val="100000"/>
              </a:lnSpc>
              <a:spcBef>
                <a:spcPts val="600"/>
              </a:spcBef>
              <a:buFont typeface="Arial" panose="020B0604020202020204" pitchFamily="34" charset="0"/>
              <a:buChar char="•"/>
            </a:pPr>
            <a:r>
              <a:rPr lang="en-US" sz="2800" dirty="0">
                <a:solidFill>
                  <a:schemeClr val="tx1"/>
                </a:solidFill>
              </a:rPr>
              <a:t>When the number of “don’t know” (DK) responses is low, it is not a problem. </a:t>
            </a:r>
            <a:endParaRPr lang="en-US" sz="2800" dirty="0" smtClean="0">
              <a:solidFill>
                <a:schemeClr val="tx1"/>
              </a:solidFill>
            </a:endParaRPr>
          </a:p>
          <a:p>
            <a:pPr marL="342900" indent="-342900">
              <a:lnSpc>
                <a:spcPct val="100000"/>
              </a:lnSpc>
              <a:spcBef>
                <a:spcPts val="600"/>
              </a:spcBef>
              <a:buFont typeface="Arial" panose="020B0604020202020204" pitchFamily="34" charset="0"/>
              <a:buChar char="•"/>
            </a:pPr>
            <a:r>
              <a:rPr lang="en-US" sz="2800" dirty="0" smtClean="0">
                <a:solidFill>
                  <a:schemeClr val="tx1"/>
                </a:solidFill>
              </a:rPr>
              <a:t>However</a:t>
            </a:r>
            <a:r>
              <a:rPr lang="en-US" sz="2800" dirty="0">
                <a:solidFill>
                  <a:schemeClr val="tx1"/>
                </a:solidFill>
              </a:rPr>
              <a:t>, if there are several given, it may mean that </a:t>
            </a:r>
            <a:r>
              <a:rPr lang="en-US" sz="2800" dirty="0" smtClean="0">
                <a:solidFill>
                  <a:schemeClr val="tx1"/>
                </a:solidFill>
              </a:rPr>
              <a:t>the question </a:t>
            </a:r>
            <a:r>
              <a:rPr lang="en-US" sz="2800" dirty="0">
                <a:solidFill>
                  <a:schemeClr val="tx1"/>
                </a:solidFill>
              </a:rPr>
              <a:t>was </a:t>
            </a:r>
            <a:endParaRPr lang="en-US" sz="2800" dirty="0" smtClean="0">
              <a:solidFill>
                <a:schemeClr val="tx1"/>
              </a:solidFill>
            </a:endParaRPr>
          </a:p>
          <a:p>
            <a:pPr marL="1028700" lvl="1" indent="-342900">
              <a:lnSpc>
                <a:spcPct val="100000"/>
              </a:lnSpc>
              <a:spcBef>
                <a:spcPts val="600"/>
              </a:spcBef>
            </a:pPr>
            <a:r>
              <a:rPr lang="en-US" sz="2600" dirty="0" smtClean="0">
                <a:solidFill>
                  <a:schemeClr val="tx1"/>
                </a:solidFill>
              </a:rPr>
              <a:t>poorly </a:t>
            </a:r>
            <a:r>
              <a:rPr lang="en-US" sz="2600" dirty="0">
                <a:solidFill>
                  <a:schemeClr val="tx1"/>
                </a:solidFill>
              </a:rPr>
              <a:t>designed, </a:t>
            </a:r>
            <a:endParaRPr lang="en-US" sz="2600" dirty="0" smtClean="0">
              <a:solidFill>
                <a:schemeClr val="tx1"/>
              </a:solidFill>
            </a:endParaRPr>
          </a:p>
          <a:p>
            <a:pPr marL="1028700" lvl="1" indent="-342900">
              <a:lnSpc>
                <a:spcPct val="100000"/>
              </a:lnSpc>
              <a:spcBef>
                <a:spcPts val="600"/>
              </a:spcBef>
            </a:pPr>
            <a:r>
              <a:rPr lang="en-US" sz="2600" dirty="0" smtClean="0">
                <a:solidFill>
                  <a:schemeClr val="tx1"/>
                </a:solidFill>
              </a:rPr>
              <a:t>too </a:t>
            </a:r>
            <a:r>
              <a:rPr lang="en-US" sz="2600" dirty="0">
                <a:solidFill>
                  <a:schemeClr val="tx1"/>
                </a:solidFill>
              </a:rPr>
              <a:t>sensitive, or </a:t>
            </a:r>
            <a:endParaRPr lang="en-US" sz="2600" dirty="0" smtClean="0">
              <a:solidFill>
                <a:schemeClr val="tx1"/>
              </a:solidFill>
            </a:endParaRPr>
          </a:p>
          <a:p>
            <a:pPr marL="1028700" lvl="1" indent="-342900">
              <a:lnSpc>
                <a:spcPct val="100000"/>
              </a:lnSpc>
              <a:spcBef>
                <a:spcPts val="600"/>
              </a:spcBef>
            </a:pPr>
            <a:r>
              <a:rPr lang="en-US" sz="2600" dirty="0" smtClean="0">
                <a:solidFill>
                  <a:schemeClr val="tx1"/>
                </a:solidFill>
              </a:rPr>
              <a:t>too </a:t>
            </a:r>
            <a:r>
              <a:rPr lang="en-US" sz="2600" dirty="0">
                <a:solidFill>
                  <a:schemeClr val="tx1"/>
                </a:solidFill>
              </a:rPr>
              <a:t>challenging for the respondent. </a:t>
            </a:r>
          </a:p>
        </p:txBody>
      </p:sp>
    </p:spTree>
    <p:extLst>
      <p:ext uri="{BB962C8B-B14F-4D97-AF65-F5344CB8AC3E}">
        <p14:creationId xmlns:p14="http://schemas.microsoft.com/office/powerpoint/2010/main" val="3257688776"/>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9788" y="457200"/>
            <a:ext cx="4066041" cy="1600200"/>
          </a:xfrm>
        </p:spPr>
        <p:txBody>
          <a:bodyPr/>
          <a:lstStyle/>
          <a:p>
            <a:r>
              <a:rPr lang="en-US" b="1" dirty="0" smtClean="0">
                <a:solidFill>
                  <a:srgbClr val="525252"/>
                </a:solidFill>
              </a:rPr>
              <a:t>Handling Don’t Know Responses</a:t>
            </a:r>
            <a:endParaRPr lang="en-US" b="1" dirty="0">
              <a:solidFill>
                <a:srgbClr val="525252"/>
              </a:solidFill>
            </a:endParaRPr>
          </a:p>
        </p:txBody>
      </p:sp>
      <p:cxnSp>
        <p:nvCxnSpPr>
          <p:cNvPr id="8" name="Straight Connector 7"/>
          <p:cNvCxnSpPr/>
          <p:nvPr/>
        </p:nvCxnSpPr>
        <p:spPr>
          <a:xfrm flipV="1">
            <a:off x="820271" y="2097741"/>
            <a:ext cx="3966882" cy="0"/>
          </a:xfrm>
          <a:prstGeom prst="line">
            <a:avLst/>
          </a:prstGeom>
          <a:ln w="28575">
            <a:solidFill>
              <a:srgbClr val="525252"/>
            </a:solidFill>
          </a:ln>
        </p:spPr>
        <p:style>
          <a:lnRef idx="1">
            <a:schemeClr val="accent1"/>
          </a:lnRef>
          <a:fillRef idx="0">
            <a:schemeClr val="accent1"/>
          </a:fillRef>
          <a:effectRef idx="0">
            <a:schemeClr val="accent1"/>
          </a:effectRef>
          <a:fontRef idx="minor">
            <a:schemeClr val="tx1"/>
          </a:fontRef>
        </p:style>
      </p:cxnSp>
      <p:sp>
        <p:nvSpPr>
          <p:cNvPr id="18" name="Content Placeholder 5"/>
          <p:cNvSpPr>
            <a:spLocks noGrp="1"/>
          </p:cNvSpPr>
          <p:nvPr>
            <p:ph idx="1"/>
          </p:nvPr>
        </p:nvSpPr>
        <p:spPr>
          <a:xfrm>
            <a:off x="5183187" y="987427"/>
            <a:ext cx="6653213" cy="5323432"/>
          </a:xfrm>
        </p:spPr>
        <p:txBody>
          <a:bodyPr>
            <a:noAutofit/>
          </a:bodyPr>
          <a:lstStyle/>
          <a:p>
            <a:pPr>
              <a:lnSpc>
                <a:spcPct val="100000"/>
              </a:lnSpc>
              <a:spcBef>
                <a:spcPts val="600"/>
              </a:spcBef>
            </a:pPr>
            <a:r>
              <a:rPr lang="en-US" sz="2400" b="1" i="1" dirty="0" smtClean="0">
                <a:solidFill>
                  <a:schemeClr val="tx1"/>
                </a:solidFill>
              </a:rPr>
              <a:t>Questionnaire Design</a:t>
            </a:r>
          </a:p>
          <a:p>
            <a:pPr lvl="1">
              <a:lnSpc>
                <a:spcPct val="100000"/>
              </a:lnSpc>
              <a:spcBef>
                <a:spcPts val="600"/>
              </a:spcBef>
            </a:pPr>
            <a:r>
              <a:rPr lang="en-US" sz="2200" i="1" dirty="0" smtClean="0">
                <a:solidFill>
                  <a:schemeClr val="tx1"/>
                </a:solidFill>
              </a:rPr>
              <a:t>The </a:t>
            </a:r>
            <a:r>
              <a:rPr lang="en-US" sz="2200" i="1" dirty="0">
                <a:solidFill>
                  <a:schemeClr val="tx1"/>
                </a:solidFill>
              </a:rPr>
              <a:t>best way to deal with undesired DK answers is to design better questions at the beginning. </a:t>
            </a:r>
            <a:endParaRPr lang="en-US" sz="2200" i="1" dirty="0" smtClean="0">
              <a:solidFill>
                <a:schemeClr val="tx1"/>
              </a:solidFill>
            </a:endParaRPr>
          </a:p>
          <a:p>
            <a:pPr>
              <a:lnSpc>
                <a:spcPct val="100000"/>
              </a:lnSpc>
              <a:spcBef>
                <a:spcPts val="600"/>
              </a:spcBef>
            </a:pPr>
            <a:endParaRPr lang="en-US" sz="2400" i="1" dirty="0">
              <a:solidFill>
                <a:schemeClr val="tx1"/>
              </a:solidFill>
            </a:endParaRPr>
          </a:p>
          <a:p>
            <a:pPr>
              <a:lnSpc>
                <a:spcPct val="100000"/>
              </a:lnSpc>
              <a:spcBef>
                <a:spcPts val="600"/>
              </a:spcBef>
            </a:pPr>
            <a:r>
              <a:rPr lang="en-US" sz="2400" b="1" i="1" dirty="0" smtClean="0">
                <a:solidFill>
                  <a:schemeClr val="tx1"/>
                </a:solidFill>
              </a:rPr>
              <a:t>Separate Category</a:t>
            </a:r>
          </a:p>
          <a:p>
            <a:pPr lvl="1">
              <a:lnSpc>
                <a:spcPct val="100000"/>
              </a:lnSpc>
              <a:spcBef>
                <a:spcPts val="600"/>
              </a:spcBef>
            </a:pPr>
            <a:r>
              <a:rPr lang="en-US" sz="2200" i="1" dirty="0" smtClean="0">
                <a:solidFill>
                  <a:schemeClr val="tx1"/>
                </a:solidFill>
              </a:rPr>
              <a:t>If </a:t>
            </a:r>
            <a:r>
              <a:rPr lang="en-US" sz="2200" i="1" dirty="0">
                <a:solidFill>
                  <a:schemeClr val="tx1"/>
                </a:solidFill>
              </a:rPr>
              <a:t>DK response is legitimate, it should be kept as a separate reply category.</a:t>
            </a:r>
          </a:p>
        </p:txBody>
      </p:sp>
    </p:spTree>
    <p:extLst>
      <p:ext uri="{BB962C8B-B14F-4D97-AF65-F5344CB8AC3E}">
        <p14:creationId xmlns:p14="http://schemas.microsoft.com/office/powerpoint/2010/main" val="22600726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smtClean="0"/>
              <a:t>Missing Responses</a:t>
            </a:r>
            <a:endParaRPr lang="en-US" b="1" dirty="0"/>
          </a:p>
        </p:txBody>
      </p:sp>
      <p:sp>
        <p:nvSpPr>
          <p:cNvPr id="6" name="Content Placeholder 5"/>
          <p:cNvSpPr>
            <a:spLocks noGrp="1"/>
          </p:cNvSpPr>
          <p:nvPr>
            <p:ph idx="1"/>
          </p:nvPr>
        </p:nvSpPr>
        <p:spPr>
          <a:xfrm>
            <a:off x="838201" y="1825625"/>
            <a:ext cx="10574214" cy="4863042"/>
          </a:xfrm>
        </p:spPr>
        <p:txBody>
          <a:bodyPr>
            <a:noAutofit/>
          </a:bodyPr>
          <a:lstStyle/>
          <a:p>
            <a:pPr marL="342900" indent="-342900">
              <a:lnSpc>
                <a:spcPct val="100000"/>
              </a:lnSpc>
              <a:spcBef>
                <a:spcPts val="1200"/>
              </a:spcBef>
              <a:buFont typeface="Arial" panose="020B0604020202020204" pitchFamily="34" charset="0"/>
              <a:buChar char="•"/>
            </a:pPr>
            <a:r>
              <a:rPr lang="en-US" sz="2800" dirty="0">
                <a:solidFill>
                  <a:schemeClr val="tx1"/>
                </a:solidFill>
              </a:rPr>
              <a:t>Missing data are information from a participant or case that is not available for one or more variables of interest. </a:t>
            </a:r>
          </a:p>
          <a:p>
            <a:pPr marL="342900" indent="-342900">
              <a:lnSpc>
                <a:spcPct val="100000"/>
              </a:lnSpc>
              <a:spcBef>
                <a:spcPts val="1200"/>
              </a:spcBef>
              <a:buFont typeface="Arial" panose="020B0604020202020204" pitchFamily="34" charset="0"/>
              <a:buChar char="•"/>
            </a:pPr>
            <a:r>
              <a:rPr lang="en-US" sz="2800" dirty="0">
                <a:solidFill>
                  <a:schemeClr val="tx1"/>
                </a:solidFill>
              </a:rPr>
              <a:t>Missing data typically occur in surveys </a:t>
            </a:r>
            <a:endParaRPr lang="en-US" sz="2800" dirty="0" smtClean="0">
              <a:solidFill>
                <a:schemeClr val="tx1"/>
              </a:solidFill>
            </a:endParaRPr>
          </a:p>
          <a:p>
            <a:pPr marL="1028700" lvl="1" indent="-342900">
              <a:lnSpc>
                <a:spcPct val="100000"/>
              </a:lnSpc>
              <a:spcBef>
                <a:spcPts val="1200"/>
              </a:spcBef>
            </a:pPr>
            <a:r>
              <a:rPr lang="en-US" sz="2600" dirty="0" smtClean="0">
                <a:solidFill>
                  <a:schemeClr val="tx1"/>
                </a:solidFill>
              </a:rPr>
              <a:t>when </a:t>
            </a:r>
            <a:r>
              <a:rPr lang="en-US" sz="2600" dirty="0">
                <a:solidFill>
                  <a:schemeClr val="tx1"/>
                </a:solidFill>
              </a:rPr>
              <a:t>respondents accidentally skip, refuse to answer, or do not know the answer to an item on the questionnaire. </a:t>
            </a:r>
            <a:endParaRPr lang="en-US" sz="2600" dirty="0" smtClean="0">
              <a:solidFill>
                <a:schemeClr val="tx1"/>
              </a:solidFill>
            </a:endParaRPr>
          </a:p>
          <a:p>
            <a:pPr marL="1028700" lvl="1" indent="-342900">
              <a:lnSpc>
                <a:spcPct val="100000"/>
              </a:lnSpc>
              <a:spcBef>
                <a:spcPts val="1200"/>
              </a:spcBef>
            </a:pPr>
            <a:r>
              <a:rPr lang="en-US" sz="2800" dirty="0" smtClean="0">
                <a:solidFill>
                  <a:schemeClr val="tx1"/>
                </a:solidFill>
              </a:rPr>
              <a:t>when </a:t>
            </a:r>
            <a:r>
              <a:rPr lang="en-US" sz="2800" dirty="0">
                <a:solidFill>
                  <a:schemeClr val="tx1"/>
                </a:solidFill>
              </a:rPr>
              <a:t>researcher error corrupts data files. </a:t>
            </a:r>
          </a:p>
        </p:txBody>
      </p:sp>
    </p:spTree>
    <p:extLst>
      <p:ext uri="{BB962C8B-B14F-4D97-AF65-F5344CB8AC3E}">
        <p14:creationId xmlns:p14="http://schemas.microsoft.com/office/powerpoint/2010/main" val="473802554"/>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9788" y="457200"/>
            <a:ext cx="4066041" cy="1600200"/>
          </a:xfrm>
        </p:spPr>
        <p:txBody>
          <a:bodyPr/>
          <a:lstStyle/>
          <a:p>
            <a:r>
              <a:rPr lang="en-US" b="1" dirty="0" smtClean="0">
                <a:solidFill>
                  <a:srgbClr val="525252"/>
                </a:solidFill>
              </a:rPr>
              <a:t>Handling Missing Data</a:t>
            </a:r>
            <a:endParaRPr lang="en-US" b="1" dirty="0">
              <a:solidFill>
                <a:srgbClr val="525252"/>
              </a:solidFill>
            </a:endParaRPr>
          </a:p>
        </p:txBody>
      </p:sp>
      <p:cxnSp>
        <p:nvCxnSpPr>
          <p:cNvPr id="8" name="Straight Connector 7"/>
          <p:cNvCxnSpPr/>
          <p:nvPr/>
        </p:nvCxnSpPr>
        <p:spPr>
          <a:xfrm flipV="1">
            <a:off x="820271" y="2097741"/>
            <a:ext cx="3966882" cy="0"/>
          </a:xfrm>
          <a:prstGeom prst="line">
            <a:avLst/>
          </a:prstGeom>
          <a:ln w="28575">
            <a:solidFill>
              <a:srgbClr val="525252"/>
            </a:solidFill>
          </a:ln>
        </p:spPr>
        <p:style>
          <a:lnRef idx="1">
            <a:schemeClr val="accent1"/>
          </a:lnRef>
          <a:fillRef idx="0">
            <a:schemeClr val="accent1"/>
          </a:fillRef>
          <a:effectRef idx="0">
            <a:schemeClr val="accent1"/>
          </a:effectRef>
          <a:fontRef idx="minor">
            <a:schemeClr val="tx1"/>
          </a:fontRef>
        </p:style>
      </p:cxnSp>
      <p:sp>
        <p:nvSpPr>
          <p:cNvPr id="18" name="Content Placeholder 5"/>
          <p:cNvSpPr>
            <a:spLocks noGrp="1"/>
          </p:cNvSpPr>
          <p:nvPr>
            <p:ph idx="1"/>
          </p:nvPr>
        </p:nvSpPr>
        <p:spPr>
          <a:xfrm>
            <a:off x="5183187" y="987427"/>
            <a:ext cx="6653213" cy="5323432"/>
          </a:xfrm>
        </p:spPr>
        <p:txBody>
          <a:bodyPr>
            <a:noAutofit/>
          </a:bodyPr>
          <a:lstStyle/>
          <a:p>
            <a:pPr>
              <a:lnSpc>
                <a:spcPct val="100000"/>
              </a:lnSpc>
              <a:spcBef>
                <a:spcPts val="600"/>
              </a:spcBef>
            </a:pPr>
            <a:r>
              <a:rPr lang="en-US" sz="2400" b="1" i="1" dirty="0" smtClean="0">
                <a:solidFill>
                  <a:schemeClr val="tx1"/>
                </a:solidFill>
              </a:rPr>
              <a:t>List-wise Deletion</a:t>
            </a:r>
          </a:p>
          <a:p>
            <a:pPr lvl="1">
              <a:lnSpc>
                <a:spcPct val="100000"/>
              </a:lnSpc>
              <a:spcBef>
                <a:spcPts val="600"/>
              </a:spcBef>
            </a:pPr>
            <a:r>
              <a:rPr lang="en-US" sz="2200" i="1" dirty="0" smtClean="0">
                <a:solidFill>
                  <a:schemeClr val="tx1"/>
                </a:solidFill>
              </a:rPr>
              <a:t>cases </a:t>
            </a:r>
            <a:r>
              <a:rPr lang="en-US" sz="2200" i="1" dirty="0">
                <a:solidFill>
                  <a:schemeClr val="tx1"/>
                </a:solidFill>
              </a:rPr>
              <a:t>with missing data on one variable are deleted from the sample for all analyses of that variable. </a:t>
            </a:r>
            <a:endParaRPr lang="en-US" sz="2200" i="1" dirty="0" smtClean="0">
              <a:solidFill>
                <a:schemeClr val="tx1"/>
              </a:solidFill>
            </a:endParaRPr>
          </a:p>
          <a:p>
            <a:pPr lvl="1">
              <a:lnSpc>
                <a:spcPct val="100000"/>
              </a:lnSpc>
              <a:spcBef>
                <a:spcPts val="600"/>
              </a:spcBef>
            </a:pPr>
            <a:endParaRPr lang="en-US" sz="2200" i="1" dirty="0">
              <a:solidFill>
                <a:schemeClr val="tx1"/>
              </a:solidFill>
            </a:endParaRPr>
          </a:p>
          <a:p>
            <a:pPr>
              <a:lnSpc>
                <a:spcPct val="100000"/>
              </a:lnSpc>
              <a:spcBef>
                <a:spcPts val="600"/>
              </a:spcBef>
            </a:pPr>
            <a:r>
              <a:rPr lang="en-US" sz="2400" b="1" i="1" dirty="0">
                <a:solidFill>
                  <a:schemeClr val="tx1"/>
                </a:solidFill>
              </a:rPr>
              <a:t>Pair-wise </a:t>
            </a:r>
            <a:r>
              <a:rPr lang="en-US" sz="2400" b="1" i="1" dirty="0" smtClean="0">
                <a:solidFill>
                  <a:schemeClr val="tx1"/>
                </a:solidFill>
              </a:rPr>
              <a:t>Deletion</a:t>
            </a:r>
          </a:p>
          <a:p>
            <a:pPr lvl="1">
              <a:lnSpc>
                <a:spcPct val="100000"/>
              </a:lnSpc>
              <a:spcBef>
                <a:spcPts val="600"/>
              </a:spcBef>
            </a:pPr>
            <a:r>
              <a:rPr lang="en-US" sz="2200" i="1" dirty="0" smtClean="0">
                <a:solidFill>
                  <a:schemeClr val="tx1"/>
                </a:solidFill>
              </a:rPr>
              <a:t>missing </a:t>
            </a:r>
            <a:r>
              <a:rPr lang="en-US" sz="2200" i="1" dirty="0">
                <a:solidFill>
                  <a:schemeClr val="tx1"/>
                </a:solidFill>
              </a:rPr>
              <a:t>data are estimated using all cases that have data for each variable or pair of variables; the estimation replaces the missing data. </a:t>
            </a:r>
            <a:endParaRPr lang="en-US" sz="2200" i="1" dirty="0" smtClean="0">
              <a:solidFill>
                <a:schemeClr val="tx1"/>
              </a:solidFill>
            </a:endParaRPr>
          </a:p>
          <a:p>
            <a:pPr lvl="1">
              <a:lnSpc>
                <a:spcPct val="100000"/>
              </a:lnSpc>
              <a:spcBef>
                <a:spcPts val="600"/>
              </a:spcBef>
            </a:pPr>
            <a:endParaRPr lang="en-US" sz="2200" i="1" dirty="0">
              <a:solidFill>
                <a:schemeClr val="tx1"/>
              </a:solidFill>
            </a:endParaRPr>
          </a:p>
          <a:p>
            <a:pPr>
              <a:lnSpc>
                <a:spcPct val="100000"/>
              </a:lnSpc>
              <a:spcBef>
                <a:spcPts val="600"/>
              </a:spcBef>
            </a:pPr>
            <a:r>
              <a:rPr lang="en-US" sz="2400" b="1" i="1" dirty="0">
                <a:solidFill>
                  <a:schemeClr val="tx1"/>
                </a:solidFill>
              </a:rPr>
              <a:t>Predictive </a:t>
            </a:r>
            <a:r>
              <a:rPr lang="en-US" sz="2400" b="1" i="1" dirty="0" smtClean="0">
                <a:solidFill>
                  <a:schemeClr val="tx1"/>
                </a:solidFill>
              </a:rPr>
              <a:t>Replacement</a:t>
            </a:r>
          </a:p>
          <a:p>
            <a:pPr lvl="1">
              <a:lnSpc>
                <a:spcPct val="100000"/>
              </a:lnSpc>
              <a:spcBef>
                <a:spcPts val="600"/>
              </a:spcBef>
            </a:pPr>
            <a:r>
              <a:rPr lang="en-US" sz="2200" i="1" dirty="0" smtClean="0">
                <a:solidFill>
                  <a:schemeClr val="tx1"/>
                </a:solidFill>
              </a:rPr>
              <a:t>missing </a:t>
            </a:r>
            <a:r>
              <a:rPr lang="en-US" sz="2200" i="1" dirty="0">
                <a:solidFill>
                  <a:schemeClr val="tx1"/>
                </a:solidFill>
              </a:rPr>
              <a:t>data are predicted from observed values on another variable; the observed value is used to replace the missing data. </a:t>
            </a:r>
          </a:p>
        </p:txBody>
      </p:sp>
    </p:spTree>
    <p:extLst>
      <p:ext uri="{BB962C8B-B14F-4D97-AF65-F5344CB8AC3E}">
        <p14:creationId xmlns:p14="http://schemas.microsoft.com/office/powerpoint/2010/main" val="40654363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https://pptcrafter.files.wordpress.com/2012/03/color-check.png"/>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47441" y="2606748"/>
            <a:ext cx="1469684" cy="163682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bwMode="gray">
          <a:xfrm>
            <a:off x="2040502" y="2915390"/>
            <a:ext cx="2683562" cy="984885"/>
          </a:xfrm>
          <a:prstGeom prst="rect">
            <a:avLst/>
          </a:prstGeom>
        </p:spPr>
        <p:txBody>
          <a:bodyPr vert="horz" wrap="square" lIns="0" tIns="0" rIns="0" bIns="0" numCol="1" spcCol="228600" rtlCol="0">
            <a:spAutoFit/>
          </a:bodyPr>
          <a:lstStyle/>
          <a:p>
            <a:pPr marL="58738" lvl="1" indent="-58738" algn="ctr">
              <a:spcAft>
                <a:spcPts val="600"/>
              </a:spcAft>
              <a:buSzPct val="100000"/>
              <a:buFontTx/>
              <a:buChar char=" "/>
            </a:pPr>
            <a:r>
              <a:rPr lang="en" sz="3200" i="1" dirty="0" smtClean="0">
                <a:solidFill>
                  <a:schemeClr val="tx2"/>
                </a:solidFill>
                <a:latin typeface="Garamond" panose="02020404030301010803" pitchFamily="18" charset="0"/>
              </a:rPr>
              <a:t>Error Checking &amp; Verification</a:t>
            </a:r>
            <a:endParaRPr lang="en-US" sz="3200" i="1" dirty="0">
              <a:solidFill>
                <a:schemeClr val="tx2"/>
              </a:solidFill>
              <a:latin typeface="Garamond" panose="02020404030301010803" pitchFamily="18" charset="0"/>
            </a:endParaRPr>
          </a:p>
        </p:txBody>
      </p:sp>
      <p:sp>
        <p:nvSpPr>
          <p:cNvPr id="6" name="Oval 5"/>
          <p:cNvSpPr/>
          <p:nvPr/>
        </p:nvSpPr>
        <p:spPr bwMode="gray">
          <a:xfrm>
            <a:off x="1900616" y="1926166"/>
            <a:ext cx="2963335" cy="2963335"/>
          </a:xfrm>
          <a:prstGeom prst="ellipse">
            <a:avLst/>
          </a:prstGeom>
          <a:noFill/>
          <a:ln w="127000">
            <a:solidFill>
              <a:schemeClr val="bg2">
                <a:alpha val="50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nvGrpSpPr>
          <p:cNvPr id="7" name="Group 6"/>
          <p:cNvGrpSpPr/>
          <p:nvPr/>
        </p:nvGrpSpPr>
        <p:grpSpPr>
          <a:xfrm>
            <a:off x="0" y="1891522"/>
            <a:ext cx="2581431" cy="762001"/>
            <a:chOff x="522994" y="1349491"/>
            <a:chExt cx="2581431" cy="762001"/>
          </a:xfrm>
        </p:grpSpPr>
        <p:pic>
          <p:nvPicPr>
            <p:cNvPr id="8" name="Picture 2" descr="https://cdn4.iconfinder.com/data/icons/simplicio/128x128/document_edi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2425" y="1349491"/>
              <a:ext cx="762000" cy="76200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bwMode="gray">
            <a:xfrm>
              <a:off x="522994" y="1740200"/>
              <a:ext cx="1676401" cy="369332"/>
            </a:xfrm>
            <a:prstGeom prst="rect">
              <a:avLst/>
            </a:prstGeom>
          </p:spPr>
          <p:txBody>
            <a:bodyPr vert="horz" wrap="square" lIns="0" tIns="0" rIns="0" bIns="0" numCol="1" spcCol="228600" rtlCol="0">
              <a:spAutoFit/>
            </a:bodyPr>
            <a:lstStyle/>
            <a:p>
              <a:pPr marL="0" lvl="1" algn="r">
                <a:spcAft>
                  <a:spcPts val="600"/>
                </a:spcAft>
                <a:buSzPct val="100000"/>
              </a:pPr>
              <a:r>
                <a:rPr lang="en" sz="2400" dirty="0" smtClean="0">
                  <a:solidFill>
                    <a:schemeClr val="tx2"/>
                  </a:solidFill>
                  <a:latin typeface="Garamond" panose="02020404030301010803" pitchFamily="18" charset="0"/>
                </a:rPr>
                <a:t>Edit</a:t>
              </a:r>
              <a:endParaRPr lang="en-US" sz="2400" dirty="0">
                <a:solidFill>
                  <a:schemeClr val="tx2"/>
                </a:solidFill>
                <a:latin typeface="Garamond" panose="02020404030301010803" pitchFamily="18" charset="0"/>
              </a:endParaRPr>
            </a:p>
          </p:txBody>
        </p:sp>
      </p:grpSp>
      <p:grpSp>
        <p:nvGrpSpPr>
          <p:cNvPr id="10" name="Group 9"/>
          <p:cNvGrpSpPr/>
          <p:nvPr/>
        </p:nvGrpSpPr>
        <p:grpSpPr>
          <a:xfrm>
            <a:off x="4567616" y="2951199"/>
            <a:ext cx="2857348" cy="1282359"/>
            <a:chOff x="2695718" y="5263970"/>
            <a:chExt cx="2857348" cy="1282359"/>
          </a:xfrm>
        </p:grpSpPr>
        <p:sp>
          <p:nvSpPr>
            <p:cNvPr id="11" name="TextBox 10"/>
            <p:cNvSpPr txBox="1"/>
            <p:nvPr/>
          </p:nvSpPr>
          <p:spPr bwMode="gray">
            <a:xfrm>
              <a:off x="3876665" y="5991537"/>
              <a:ext cx="1676401" cy="369332"/>
            </a:xfrm>
            <a:prstGeom prst="rect">
              <a:avLst/>
            </a:prstGeom>
          </p:spPr>
          <p:txBody>
            <a:bodyPr vert="horz" wrap="square" lIns="0" tIns="0" rIns="0" bIns="0" numCol="1" spcCol="228600" rtlCol="0">
              <a:spAutoFit/>
            </a:bodyPr>
            <a:lstStyle/>
            <a:p>
              <a:pPr marL="0" lvl="1">
                <a:spcAft>
                  <a:spcPts val="600"/>
                </a:spcAft>
                <a:buSzPct val="100000"/>
              </a:pPr>
              <a:r>
                <a:rPr lang="en" sz="2400" dirty="0" smtClean="0">
                  <a:solidFill>
                    <a:schemeClr val="tx2"/>
                  </a:solidFill>
                  <a:latin typeface="Garamond" panose="02020404030301010803" pitchFamily="18" charset="0"/>
                </a:rPr>
                <a:t>Enter</a:t>
              </a:r>
              <a:endParaRPr lang="en-US" sz="2400" dirty="0">
                <a:solidFill>
                  <a:schemeClr val="tx2"/>
                </a:solidFill>
                <a:latin typeface="Garamond" panose="02020404030301010803" pitchFamily="18" charset="0"/>
              </a:endParaRPr>
            </a:p>
          </p:txBody>
        </p:sp>
        <p:pic>
          <p:nvPicPr>
            <p:cNvPr id="12" name="Picture 6" descr="http://cdn.mysitemyway.com/etc-mysitemyway/icons/legacy-previews/icons/green-jelly-icons-business/082226-green-jelly-icon-business-computer-keyboar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95718" y="5263970"/>
              <a:ext cx="1282359" cy="128235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2"/>
          <p:cNvGrpSpPr/>
          <p:nvPr/>
        </p:nvGrpSpPr>
        <p:grpSpPr>
          <a:xfrm>
            <a:off x="3424616" y="1450525"/>
            <a:ext cx="2172299" cy="873696"/>
            <a:chOff x="7178168" y="1220921"/>
            <a:chExt cx="2172299" cy="873696"/>
          </a:xfrm>
        </p:grpSpPr>
        <p:sp>
          <p:nvSpPr>
            <p:cNvPr id="14" name="TextBox 13"/>
            <p:cNvSpPr txBox="1"/>
            <p:nvPr/>
          </p:nvSpPr>
          <p:spPr bwMode="gray">
            <a:xfrm>
              <a:off x="7674067" y="1516887"/>
              <a:ext cx="1676400" cy="369332"/>
            </a:xfrm>
            <a:prstGeom prst="rect">
              <a:avLst/>
            </a:prstGeom>
          </p:spPr>
          <p:txBody>
            <a:bodyPr vert="horz" wrap="square" lIns="0" tIns="0" rIns="0" bIns="0" numCol="1" spcCol="228600" rtlCol="0">
              <a:spAutoFit/>
            </a:bodyPr>
            <a:lstStyle/>
            <a:p>
              <a:pPr marL="0" lvl="1" algn="ctr">
                <a:spcAft>
                  <a:spcPts val="600"/>
                </a:spcAft>
                <a:buSzPct val="100000"/>
              </a:pPr>
              <a:r>
                <a:rPr lang="en" sz="2400" dirty="0" smtClean="0">
                  <a:solidFill>
                    <a:schemeClr val="tx2"/>
                  </a:solidFill>
                  <a:latin typeface="Garamond" panose="02020404030301010803" pitchFamily="18" charset="0"/>
                </a:rPr>
                <a:t>Code</a:t>
              </a:r>
              <a:endParaRPr lang="en-US" sz="2400" dirty="0">
                <a:solidFill>
                  <a:schemeClr val="tx2"/>
                </a:solidFill>
                <a:latin typeface="Garamond" panose="02020404030301010803" pitchFamily="18" charset="0"/>
              </a:endParaRPr>
            </a:p>
          </p:txBody>
        </p:sp>
        <p:pic>
          <p:nvPicPr>
            <p:cNvPr id="15" name="Picture 4" descr="http://cdn.flaticon.com/png/256/39047.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78168" y="1220921"/>
              <a:ext cx="873696" cy="873696"/>
            </a:xfrm>
            <a:prstGeom prst="rect">
              <a:avLst/>
            </a:prstGeom>
            <a:noFill/>
            <a:extLst>
              <a:ext uri="{909E8E84-426E-40DD-AFC4-6F175D3DCCD1}">
                <a14:hiddenFill xmlns:a14="http://schemas.microsoft.com/office/drawing/2010/main">
                  <a:solidFill>
                    <a:srgbClr val="FFFFFF"/>
                  </a:solidFill>
                </a14:hiddenFill>
              </a:ext>
            </a:extLst>
          </p:spPr>
        </p:pic>
      </p:grpSp>
      <p:pic>
        <p:nvPicPr>
          <p:cNvPr id="16" name="Picture 4" descr="http://www.clipartbest.com/cliparts/opT/5dr/opT5drniB.png"/>
          <p:cNvPicPr>
            <a:picLocks noChangeAspect="1" noChangeArrowheads="1"/>
          </p:cNvPicPr>
          <p:nvPr/>
        </p:nvPicPr>
        <p:blipFill rotWithShape="1">
          <a:blip r:embed="rId6" cstate="print">
            <a:duotone>
              <a:schemeClr val="accent6">
                <a:shade val="45000"/>
                <a:satMod val="135000"/>
              </a:schemeClr>
              <a:prstClr val="white"/>
            </a:duotone>
            <a:extLst>
              <a:ext uri="{28A0092B-C50C-407E-A947-70E740481C1C}">
                <a14:useLocalDpi xmlns:a14="http://schemas.microsoft.com/office/drawing/2010/main" val="0"/>
              </a:ext>
            </a:extLst>
          </a:blip>
          <a:srcRect l="10958" t="46043" r="55042" b="16233"/>
          <a:stretch/>
        </p:blipFill>
        <p:spPr bwMode="auto">
          <a:xfrm rot="11862884">
            <a:off x="2433813" y="1093567"/>
            <a:ext cx="1001354" cy="85409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http://www.clipartbest.com/cliparts/opT/5dr/opT5drniB.png"/>
          <p:cNvPicPr>
            <a:picLocks noChangeAspect="1" noChangeArrowheads="1"/>
          </p:cNvPicPr>
          <p:nvPr/>
        </p:nvPicPr>
        <p:blipFill rotWithShape="1">
          <a:blip r:embed="rId6" cstate="print">
            <a:duotone>
              <a:schemeClr val="accent6">
                <a:shade val="45000"/>
                <a:satMod val="135000"/>
              </a:schemeClr>
              <a:prstClr val="white"/>
            </a:duotone>
            <a:extLst>
              <a:ext uri="{28A0092B-C50C-407E-A947-70E740481C1C}">
                <a14:useLocalDpi xmlns:a14="http://schemas.microsoft.com/office/drawing/2010/main" val="0"/>
              </a:ext>
            </a:extLst>
          </a:blip>
          <a:srcRect l="10958" t="46043" r="55042" b="16233"/>
          <a:stretch/>
        </p:blipFill>
        <p:spPr bwMode="auto">
          <a:xfrm rot="16009761">
            <a:off x="4503160" y="2235195"/>
            <a:ext cx="1001354" cy="85409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http://www.clipartbest.com/cliparts/opT/5dr/opT5drniB.png"/>
          <p:cNvPicPr>
            <a:picLocks noChangeAspect="1" noChangeArrowheads="1"/>
          </p:cNvPicPr>
          <p:nvPr/>
        </p:nvPicPr>
        <p:blipFill rotWithShape="1">
          <a:blip r:embed="rId6" cstate="print">
            <a:duotone>
              <a:schemeClr val="accent6">
                <a:shade val="45000"/>
                <a:satMod val="135000"/>
              </a:schemeClr>
              <a:prstClr val="white"/>
            </a:duotone>
            <a:extLst>
              <a:ext uri="{28A0092B-C50C-407E-A947-70E740481C1C}">
                <a14:useLocalDpi xmlns:a14="http://schemas.microsoft.com/office/drawing/2010/main" val="0"/>
              </a:ext>
            </a:extLst>
          </a:blip>
          <a:srcRect l="10958" t="46043" r="55042" b="16233"/>
          <a:stretch/>
        </p:blipFill>
        <p:spPr bwMode="auto">
          <a:xfrm rot="20571522">
            <a:off x="4132387" y="4249905"/>
            <a:ext cx="1001354" cy="854096"/>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oup 18"/>
          <p:cNvGrpSpPr/>
          <p:nvPr/>
        </p:nvGrpSpPr>
        <p:grpSpPr>
          <a:xfrm>
            <a:off x="1319793" y="4585581"/>
            <a:ext cx="2600722" cy="932798"/>
            <a:chOff x="2314777" y="3992915"/>
            <a:chExt cx="2600722" cy="932798"/>
          </a:xfrm>
        </p:grpSpPr>
        <p:sp>
          <p:nvSpPr>
            <p:cNvPr id="20" name="TextBox 19"/>
            <p:cNvSpPr txBox="1"/>
            <p:nvPr/>
          </p:nvSpPr>
          <p:spPr bwMode="gray">
            <a:xfrm>
              <a:off x="2314777" y="4556381"/>
              <a:ext cx="1676401" cy="369332"/>
            </a:xfrm>
            <a:prstGeom prst="rect">
              <a:avLst/>
            </a:prstGeom>
          </p:spPr>
          <p:txBody>
            <a:bodyPr vert="horz" wrap="square" lIns="0" tIns="0" rIns="0" bIns="0" numCol="1" spcCol="228600" rtlCol="0">
              <a:spAutoFit/>
            </a:bodyPr>
            <a:lstStyle/>
            <a:p>
              <a:pPr marL="0" lvl="1" algn="r">
                <a:spcAft>
                  <a:spcPts val="600"/>
                </a:spcAft>
                <a:buSzPct val="100000"/>
              </a:pPr>
              <a:r>
                <a:rPr lang="en" sz="2400" dirty="0" smtClean="0">
                  <a:solidFill>
                    <a:schemeClr val="tx2"/>
                  </a:solidFill>
                  <a:latin typeface="Garamond" panose="02020404030301010803" pitchFamily="18" charset="0"/>
                </a:rPr>
                <a:t>Analyze</a:t>
              </a:r>
              <a:endParaRPr lang="en-US" sz="2400" dirty="0">
                <a:solidFill>
                  <a:schemeClr val="tx2"/>
                </a:solidFill>
                <a:latin typeface="Garamond" panose="02020404030301010803" pitchFamily="18" charset="0"/>
              </a:endParaRPr>
            </a:p>
          </p:txBody>
        </p:sp>
        <p:pic>
          <p:nvPicPr>
            <p:cNvPr id="21" name="Picture 4" descr="http://static.squarespace.com/static/5152f3cde4b047ba3da66b2b/5152f5d9e4b047ba3da67083/51a7c218e4b002844dfab784/1369948697375/analyze-icon.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52473" y="3992915"/>
              <a:ext cx="763026" cy="782102"/>
            </a:xfrm>
            <a:prstGeom prst="rect">
              <a:avLst/>
            </a:prstGeom>
            <a:noFill/>
            <a:extLst>
              <a:ext uri="{909E8E84-426E-40DD-AFC4-6F175D3DCCD1}">
                <a14:hiddenFill xmlns:a14="http://schemas.microsoft.com/office/drawing/2010/main">
                  <a:solidFill>
                    <a:srgbClr val="FFFFFF"/>
                  </a:solidFill>
                </a14:hiddenFill>
              </a:ext>
            </a:extLst>
          </p:spPr>
        </p:pic>
      </p:grpSp>
      <p:sp>
        <p:nvSpPr>
          <p:cNvPr id="22" name="Oval 21"/>
          <p:cNvSpPr/>
          <p:nvPr/>
        </p:nvSpPr>
        <p:spPr>
          <a:xfrm>
            <a:off x="2647441" y="4192881"/>
            <a:ext cx="1813625" cy="1735249"/>
          </a:xfrm>
          <a:prstGeom prst="ellipse">
            <a:avLst/>
          </a:prstGeom>
          <a:noFill/>
          <a:ln w="38100">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5096933" y="4553003"/>
            <a:ext cx="6858000" cy="1569660"/>
          </a:xfrm>
          <a:prstGeom prst="rect">
            <a:avLst/>
          </a:prstGeom>
        </p:spPr>
        <p:txBody>
          <a:bodyPr wrap="square">
            <a:spAutoFit/>
          </a:bodyPr>
          <a:lstStyle/>
          <a:p>
            <a:pPr algn="ctr"/>
            <a:r>
              <a:rPr lang="en-US" sz="2400" i="1" dirty="0"/>
              <a:t>After data has been cleaned and entered in the system, it is ready to be analyzed. </a:t>
            </a:r>
            <a:r>
              <a:rPr lang="en-US" sz="2400" i="1" dirty="0" smtClean="0"/>
              <a:t>A researcher needs to select analysis tools and techniques that will help achieve the </a:t>
            </a:r>
            <a:r>
              <a:rPr lang="en-US" sz="2400" i="1" dirty="0"/>
              <a:t>research objectives. </a:t>
            </a:r>
          </a:p>
        </p:txBody>
      </p:sp>
    </p:spTree>
    <p:extLst>
      <p:ext uri="{BB962C8B-B14F-4D97-AF65-F5344CB8AC3E}">
        <p14:creationId xmlns:p14="http://schemas.microsoft.com/office/powerpoint/2010/main" val="35033748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right)">
                                      <p:cBhvr>
                                        <p:cTn id="7" dur="500"/>
                                        <p:tgtEl>
                                          <p:spTgt spid="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heel(1)">
                                      <p:cBhvr>
                                        <p:cTn id="15"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525252"/>
        </a:solidFill>
        <a:effectLst/>
      </p:bgPr>
    </p:bg>
    <p:spTree>
      <p:nvGrpSpPr>
        <p:cNvPr id="1" name=""/>
        <p:cNvGrpSpPr/>
        <p:nvPr/>
      </p:nvGrpSpPr>
      <p:grpSpPr>
        <a:xfrm>
          <a:off x="0" y="0"/>
          <a:ext cx="0" cy="0"/>
          <a:chOff x="0" y="0"/>
          <a:chExt cx="0" cy="0"/>
        </a:xfrm>
      </p:grpSpPr>
      <p:sp>
        <p:nvSpPr>
          <p:cNvPr id="7" name="Text Placeholder 6"/>
          <p:cNvSpPr>
            <a:spLocks noGrp="1"/>
          </p:cNvSpPr>
          <p:nvPr>
            <p:ph type="body" idx="1"/>
          </p:nvPr>
        </p:nvSpPr>
        <p:spPr>
          <a:xfrm rot="5400000">
            <a:off x="7916876" y="2940429"/>
            <a:ext cx="6858001" cy="977143"/>
          </a:xfrm>
          <a:solidFill>
            <a:schemeClr val="bg1"/>
          </a:solidFill>
        </p:spPr>
        <p:txBody>
          <a:bodyPr anchor="ctr">
            <a:noAutofit/>
          </a:bodyPr>
          <a:lstStyle/>
          <a:p>
            <a:pPr algn="ctr"/>
            <a:r>
              <a:rPr lang="en-US" sz="4000" b="1" dirty="0" smtClean="0">
                <a:solidFill>
                  <a:srgbClr val="525252"/>
                </a:solidFill>
              </a:rPr>
              <a:t>In Summary</a:t>
            </a:r>
            <a:endParaRPr lang="en-US" sz="4000" b="1" dirty="0">
              <a:solidFill>
                <a:srgbClr val="525252"/>
              </a:solidFill>
            </a:endParaRPr>
          </a:p>
        </p:txBody>
      </p:sp>
      <p:sp>
        <p:nvSpPr>
          <p:cNvPr id="3" name="Content Placeholder 4"/>
          <p:cNvSpPr txBox="1">
            <a:spLocks/>
          </p:cNvSpPr>
          <p:nvPr/>
        </p:nvSpPr>
        <p:spPr>
          <a:xfrm>
            <a:off x="548382" y="198641"/>
            <a:ext cx="10018017" cy="6371492"/>
          </a:xfrm>
          <a:prstGeom prst="rect">
            <a:avLst/>
          </a:prstGeom>
        </p:spPr>
        <p:txBody>
          <a:bodyPr vert="horz" lIns="91440" tIns="45720" rIns="91440" bIns="45720" rtlCol="0" anchor="ctr">
            <a:noAutofit/>
          </a:bodyPr>
          <a:lstStyle>
            <a:lvl1pPr marL="0" indent="0" algn="l" defTabSz="914400" rtl="0" eaLnBrk="1" latinLnBrk="0" hangingPunct="1">
              <a:lnSpc>
                <a:spcPct val="150000"/>
              </a:lnSpc>
              <a:spcBef>
                <a:spcPct val="30000"/>
              </a:spcBef>
              <a:buFont typeface="Arial" panose="020B0604020202020204" pitchFamily="34" charset="0"/>
              <a:buNone/>
              <a:defRPr sz="2800" kern="1200">
                <a:solidFill>
                  <a:schemeClr val="bg1"/>
                </a:solidFill>
                <a:latin typeface="+mj-lt"/>
                <a:ea typeface="+mn-ea"/>
                <a:cs typeface="+mn-cs"/>
              </a:defRPr>
            </a:lvl1pPr>
            <a:lvl2pPr marL="457200" indent="0" algn="l" defTabSz="914400" rtl="0" eaLnBrk="1" latinLnBrk="0" hangingPunct="1">
              <a:lnSpc>
                <a:spcPct val="90000"/>
              </a:lnSpc>
              <a:spcBef>
                <a:spcPct val="30000"/>
              </a:spcBef>
              <a:buFont typeface="Arial" panose="020B0604020202020204" pitchFamily="34" charset="0"/>
              <a:buNone/>
              <a:defRPr sz="2000" kern="1200">
                <a:solidFill>
                  <a:schemeClr val="tx1"/>
                </a:solidFill>
                <a:latin typeface="+mn-lt"/>
                <a:ea typeface="+mn-ea"/>
                <a:cs typeface="+mn-cs"/>
              </a:defRPr>
            </a:lvl2pPr>
            <a:lvl3pPr marL="914400" indent="0" algn="l" defTabSz="914400" rtl="0" eaLnBrk="1" latinLnBrk="0" hangingPunct="1">
              <a:lnSpc>
                <a:spcPct val="90000"/>
              </a:lnSpc>
              <a:spcBef>
                <a:spcPct val="300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4pPr>
            <a:lvl5pPr marL="18288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5pPr>
            <a:lvl6pPr marL="22860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6pPr>
            <a:lvl7pPr marL="27432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7pPr>
            <a:lvl8pPr marL="32004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8pPr>
            <a:lvl9pPr marL="3657600" indent="0" algn="l" defTabSz="914400" rtl="0" eaLnBrk="1" latinLnBrk="0" hangingPunct="1">
              <a:lnSpc>
                <a:spcPct val="90000"/>
              </a:lnSpc>
              <a:spcBef>
                <a:spcPct val="30000"/>
              </a:spcBef>
              <a:buFont typeface="Arial" panose="020B0604020202020204" pitchFamily="34" charset="0"/>
              <a:buNone/>
              <a:defRPr sz="1600" kern="1200">
                <a:solidFill>
                  <a:schemeClr val="tx1"/>
                </a:solidFill>
                <a:latin typeface="+mn-lt"/>
                <a:ea typeface="+mn-ea"/>
                <a:cs typeface="+mn-cs"/>
              </a:defRPr>
            </a:lvl9pPr>
          </a:lstStyle>
          <a:p>
            <a:pPr marL="342900" indent="-342900">
              <a:lnSpc>
                <a:spcPct val="100000"/>
              </a:lnSpc>
              <a:spcBef>
                <a:spcPts val="1200"/>
              </a:spcBef>
              <a:spcAft>
                <a:spcPts val="600"/>
              </a:spcAft>
              <a:buFont typeface="Arial" panose="020B0604020202020204" pitchFamily="34" charset="0"/>
              <a:buChar char="•"/>
            </a:pPr>
            <a:r>
              <a:rPr lang="en-US" sz="2400" b="1" i="1" dirty="0" smtClean="0"/>
              <a:t>A </a:t>
            </a:r>
            <a:r>
              <a:rPr lang="en-US" sz="2400" b="1" i="1" dirty="0"/>
              <a:t>lot of effort goes into transforming data into meaningful results. </a:t>
            </a:r>
            <a:endParaRPr lang="en-US" sz="2400" b="1" i="1" dirty="0" smtClean="0"/>
          </a:p>
          <a:p>
            <a:pPr marL="342900" indent="-342900">
              <a:lnSpc>
                <a:spcPct val="100000"/>
              </a:lnSpc>
              <a:spcBef>
                <a:spcPts val="1200"/>
              </a:spcBef>
              <a:spcAft>
                <a:spcPts val="600"/>
              </a:spcAft>
              <a:buFont typeface="Arial" panose="020B0604020202020204" pitchFamily="34" charset="0"/>
              <a:buChar char="•"/>
            </a:pPr>
            <a:r>
              <a:rPr lang="en-US" sz="2400" b="1" i="1" dirty="0"/>
              <a:t>Collected data needs to be edited, coded, and entered in a computer, before moving to analysis. </a:t>
            </a:r>
            <a:endParaRPr lang="en-US" sz="2400" b="1" i="1" dirty="0" smtClean="0"/>
          </a:p>
          <a:p>
            <a:pPr marL="800100" lvl="1" indent="-342900">
              <a:lnSpc>
                <a:spcPct val="100000"/>
              </a:lnSpc>
              <a:spcBef>
                <a:spcPts val="1200"/>
              </a:spcBef>
              <a:spcAft>
                <a:spcPts val="600"/>
              </a:spcAft>
              <a:buFont typeface="Arial" panose="020B0604020202020204" pitchFamily="34" charset="0"/>
              <a:buChar char="•"/>
            </a:pPr>
            <a:r>
              <a:rPr lang="en-US" i="1" dirty="0" smtClean="0">
                <a:solidFill>
                  <a:schemeClr val="bg1"/>
                </a:solidFill>
              </a:rPr>
              <a:t>Editing </a:t>
            </a:r>
            <a:r>
              <a:rPr lang="en-US" i="1" dirty="0">
                <a:solidFill>
                  <a:schemeClr val="bg1"/>
                </a:solidFill>
              </a:rPr>
              <a:t>involves the inspection and, if necessary, correction of each </a:t>
            </a:r>
            <a:r>
              <a:rPr lang="en-US" i="1" dirty="0" smtClean="0">
                <a:solidFill>
                  <a:schemeClr val="bg1"/>
                </a:solidFill>
              </a:rPr>
              <a:t>questionnaire. Editing </a:t>
            </a:r>
            <a:r>
              <a:rPr lang="en-US" i="1" dirty="0">
                <a:solidFill>
                  <a:schemeClr val="bg1"/>
                </a:solidFill>
              </a:rPr>
              <a:t>ensures data quality, by detecting and correcting errors. </a:t>
            </a:r>
          </a:p>
          <a:p>
            <a:pPr marL="800100" lvl="1" indent="-342900">
              <a:lnSpc>
                <a:spcPct val="100000"/>
              </a:lnSpc>
              <a:spcBef>
                <a:spcPts val="1200"/>
              </a:spcBef>
              <a:spcAft>
                <a:spcPts val="600"/>
              </a:spcAft>
              <a:buFont typeface="Arial" panose="020B0604020202020204" pitchFamily="34" charset="0"/>
              <a:buChar char="•"/>
            </a:pPr>
            <a:r>
              <a:rPr lang="en-US" i="1" dirty="0">
                <a:solidFill>
                  <a:schemeClr val="bg1"/>
                </a:solidFill>
              </a:rPr>
              <a:t>Coding involves assigning numbers or other symbols to answers so that the responses can be grouped into a limited number of categories. </a:t>
            </a:r>
            <a:endParaRPr lang="en-US" i="1" dirty="0" smtClean="0">
              <a:solidFill>
                <a:schemeClr val="bg1"/>
              </a:solidFill>
            </a:endParaRPr>
          </a:p>
          <a:p>
            <a:pPr marL="800100" lvl="1" indent="-342900">
              <a:lnSpc>
                <a:spcPct val="100000"/>
              </a:lnSpc>
              <a:spcBef>
                <a:spcPts val="1200"/>
              </a:spcBef>
              <a:spcAft>
                <a:spcPts val="600"/>
              </a:spcAft>
              <a:buFont typeface="Arial" panose="020B0604020202020204" pitchFamily="34" charset="0"/>
              <a:buChar char="•"/>
            </a:pPr>
            <a:r>
              <a:rPr lang="en-US" i="1" dirty="0">
                <a:solidFill>
                  <a:schemeClr val="bg1"/>
                </a:solidFill>
              </a:rPr>
              <a:t>Data entry is the last step before moving to analysis. It involves converting physical data into digital form. The main benefit of entering data into computers is to perform analysis</a:t>
            </a:r>
            <a:r>
              <a:rPr lang="en-US" i="1" dirty="0" smtClean="0">
                <a:solidFill>
                  <a:schemeClr val="bg1"/>
                </a:solidFill>
              </a:rPr>
              <a:t>.</a:t>
            </a:r>
          </a:p>
          <a:p>
            <a:pPr marL="342900" indent="-342900">
              <a:lnSpc>
                <a:spcPct val="100000"/>
              </a:lnSpc>
              <a:spcBef>
                <a:spcPts val="1200"/>
              </a:spcBef>
              <a:spcAft>
                <a:spcPts val="600"/>
              </a:spcAft>
              <a:buFont typeface="Arial" panose="020B0604020202020204" pitchFamily="34" charset="0"/>
              <a:buChar char="•"/>
            </a:pPr>
            <a:r>
              <a:rPr lang="en-US" sz="2400" b="1" i="1" dirty="0"/>
              <a:t>Although some number of missing and don’t know responses are common, it should not be the majority of your collected data. </a:t>
            </a:r>
            <a:endParaRPr lang="en-US" sz="2400" b="1" i="1" dirty="0" smtClean="0"/>
          </a:p>
          <a:p>
            <a:pPr marL="342900" indent="-342900">
              <a:lnSpc>
                <a:spcPct val="100000"/>
              </a:lnSpc>
              <a:spcBef>
                <a:spcPts val="1200"/>
              </a:spcBef>
              <a:spcAft>
                <a:spcPts val="600"/>
              </a:spcAft>
              <a:buFont typeface="Arial" panose="020B0604020202020204" pitchFamily="34" charset="0"/>
              <a:buChar char="•"/>
            </a:pPr>
            <a:r>
              <a:rPr lang="en-US" sz="2400" b="1" i="1" dirty="0" smtClean="0"/>
              <a:t>After </a:t>
            </a:r>
            <a:r>
              <a:rPr lang="en-US" sz="2400" b="1" i="1" dirty="0"/>
              <a:t>data has been cleaned and entered in the system, it is ready to be analyzed. There are several statistical techniques that one can use, depending on the research objectives. </a:t>
            </a:r>
          </a:p>
        </p:txBody>
      </p:sp>
    </p:spTree>
    <p:extLst>
      <p:ext uri="{BB962C8B-B14F-4D97-AF65-F5344CB8AC3E}">
        <p14:creationId xmlns:p14="http://schemas.microsoft.com/office/powerpoint/2010/main" val="26288543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 to PowerPoint.potx" id="{43699C43-EC89-4A55-9A99-3FD944590577}" vid="{3C36ED3A-1C33-4ECB-8650-37D568EF45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C3DEC53A-9DF1-4780-BE92-17E971B7A9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1264</TotalTime>
  <Words>921</Words>
  <Application>Microsoft Office PowerPoint</Application>
  <PresentationFormat>Widescreen</PresentationFormat>
  <Paragraphs>113</Paragraphs>
  <Slides>21</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Cambria</vt:lpstr>
      <vt:lpstr>Garamond</vt:lpstr>
      <vt:lpstr>Segoe UI</vt:lpstr>
      <vt:lpstr>Segoe UI Light</vt:lpstr>
      <vt:lpstr>WelcomeDoc</vt:lpstr>
      <vt:lpstr>Data Coding &amp; Editing</vt:lpstr>
      <vt:lpstr>PowerPoint Presentation</vt:lpstr>
      <vt:lpstr>This Module Discusses…</vt:lpstr>
      <vt:lpstr>PowerPoint Presentation</vt:lpstr>
      <vt:lpstr>Data Editing</vt:lpstr>
      <vt:lpstr>Data Editing</vt:lpstr>
      <vt:lpstr>Data Editing - Guidelines</vt:lpstr>
      <vt:lpstr>PowerPoint Presentation</vt:lpstr>
      <vt:lpstr>Data Coding</vt:lpstr>
      <vt:lpstr>Codebook</vt:lpstr>
      <vt:lpstr>PowerPoint Presentation</vt:lpstr>
      <vt:lpstr>PowerPoint Presentation</vt:lpstr>
      <vt:lpstr>PowerPoint Presentation</vt:lpstr>
      <vt:lpstr>Data Entry</vt:lpstr>
      <vt:lpstr>Don’t Know &amp; Missing Responses</vt:lpstr>
      <vt:lpstr>Don’t Know Responses</vt:lpstr>
      <vt:lpstr>Handling Don’t Know Responses</vt:lpstr>
      <vt:lpstr>Missing Responses</vt:lpstr>
      <vt:lpstr>Handling Missing Data</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PowerPoint</dc:title>
  <dc:creator>Bushra Jaleel</dc:creator>
  <cp:keywords/>
  <cp:lastModifiedBy>Microsoft account</cp:lastModifiedBy>
  <cp:revision>367</cp:revision>
  <dcterms:created xsi:type="dcterms:W3CDTF">2016-01-25T06:35:32Z</dcterms:created>
  <dcterms:modified xsi:type="dcterms:W3CDTF">2020-02-01T09:01:53Z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TC029239449991</vt:lpwstr>
  </property>
</Properties>
</file>